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Open Sans SemiBold"/>
      <p:regular r:id="rId23"/>
      <p:bold r:id="rId24"/>
      <p:italic r:id="rId25"/>
      <p:boldItalic r:id="rId26"/>
    </p:embeddedFont>
    <p:embeddedFont>
      <p:font typeface="Open Sans Light"/>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penSansSemiBold-bold.fntdata"/><Relationship Id="rId23" Type="http://schemas.openxmlformats.org/officeDocument/2006/relationships/font" Target="fonts/OpenSa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SemiBold-boldItalic.fntdata"/><Relationship Id="rId25" Type="http://schemas.openxmlformats.org/officeDocument/2006/relationships/font" Target="fonts/OpenSansSemiBold-italic.fntdata"/><Relationship Id="rId28" Type="http://schemas.openxmlformats.org/officeDocument/2006/relationships/font" Target="fonts/OpenSansLight-bold.fntdata"/><Relationship Id="rId27" Type="http://schemas.openxmlformats.org/officeDocument/2006/relationships/font" Target="fonts/OpenSans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font" Target="fonts/OpenSansLight-boldItalic.fntdata"/><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993fd461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993fd461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Community moderated social media channels </a:t>
            </a:r>
            <a:endParaRPr sz="1400"/>
          </a:p>
          <a:p>
            <a:pPr indent="0" lvl="0" marL="0" rtl="0" algn="l">
              <a:spcBef>
                <a:spcPts val="1000"/>
              </a:spcBef>
              <a:spcAft>
                <a:spcPts val="0"/>
              </a:spcAft>
              <a:buClr>
                <a:schemeClr val="dk1"/>
              </a:buClr>
              <a:buSzPts val="1100"/>
              <a:buFont typeface="Arial"/>
              <a:buNone/>
            </a:pPr>
            <a:r>
              <a:rPr lang="en" sz="1400"/>
              <a:t>That Post and promote crowd-sourced videos and images of safety issues associated with the Pittsburgh left</a:t>
            </a:r>
            <a:endParaRPr sz="1400"/>
          </a:p>
          <a:p>
            <a:pPr indent="0" lvl="0" marL="0" rtl="0" algn="l">
              <a:spcBef>
                <a:spcPts val="1000"/>
              </a:spcBef>
              <a:spcAft>
                <a:spcPts val="0"/>
              </a:spcAft>
              <a:buNone/>
            </a:pPr>
            <a:r>
              <a:t/>
            </a:r>
            <a:endParaRPr sz="1400"/>
          </a:p>
          <a:p>
            <a:pPr indent="0" lvl="0" marL="0" rtl="0" algn="l">
              <a:spcBef>
                <a:spcPts val="0"/>
              </a:spcBef>
              <a:spcAft>
                <a:spcPts val="0"/>
              </a:spcAft>
              <a:buNone/>
            </a:pPr>
            <a:r>
              <a:rPr lang="en" sz="1400"/>
              <a:t>To bring your solution to life, the CMU team has created a Twitter, Youtube channel, and hashtag</a:t>
            </a:r>
            <a:endParaRPr sz="1400"/>
          </a:p>
          <a:p>
            <a:pPr indent="0" lvl="0" marL="0" rtl="0" algn="l">
              <a:lnSpc>
                <a:spcPct val="115000"/>
              </a:lnSpc>
              <a:spcBef>
                <a:spcPts val="0"/>
              </a:spcBef>
              <a:spcAft>
                <a:spcPts val="0"/>
              </a:spcAft>
              <a:buNone/>
            </a:pPr>
            <a:r>
              <a:rPr lang="en" sz="1400">
                <a:solidFill>
                  <a:schemeClr val="dk1"/>
                </a:solidFill>
              </a:rPr>
              <a:t>Tool for the public to use to create change within Pittsburgh.</a:t>
            </a:r>
            <a:endParaRPr sz="1400"/>
          </a:p>
          <a:p>
            <a:pPr indent="0" lvl="0" marL="0" rtl="0" algn="l">
              <a:lnSpc>
                <a:spcPct val="115000"/>
              </a:lnSpc>
              <a:spcBef>
                <a:spcPts val="1600"/>
              </a:spcBef>
              <a:spcAft>
                <a:spcPts val="1600"/>
              </a:spcAft>
              <a:buClr>
                <a:schemeClr val="dk1"/>
              </a:buClr>
              <a:buSzPts val="1100"/>
              <a:buFont typeface="Arial"/>
              <a:buNone/>
            </a:pPr>
            <a:r>
              <a:rPr lang="en" sz="1400"/>
              <a:t>Hope that people will start to send us Videos from dash cams and camera phones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93cd979f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93cd979f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993fd461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993fd461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What can be facilitated?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Grassroots efforts to raise awareness of how dangerous that style of left turn can be</a:t>
            </a:r>
            <a:endParaRPr sz="1400"/>
          </a:p>
          <a:p>
            <a:pPr indent="0" lvl="0" marL="0" rtl="0" algn="l">
              <a:spcBef>
                <a:spcPts val="0"/>
              </a:spcBef>
              <a:spcAft>
                <a:spcPts val="0"/>
              </a:spcAft>
              <a:buNone/>
            </a:pPr>
            <a:r>
              <a:rPr lang="en" sz="1400"/>
              <a:t>Both </a:t>
            </a:r>
            <a:r>
              <a:rPr lang="en" sz="1400"/>
              <a:t>pedestrians</a:t>
            </a:r>
            <a:r>
              <a:rPr lang="en" sz="1400"/>
              <a:t> and drivers</a:t>
            </a:r>
            <a:endParaRPr sz="1400"/>
          </a:p>
          <a:p>
            <a:pPr indent="0" lvl="0" marL="0" rtl="0" algn="l">
              <a:spcBef>
                <a:spcPts val="0"/>
              </a:spcBef>
              <a:spcAft>
                <a:spcPts val="0"/>
              </a:spcAft>
              <a:buNone/>
            </a:pPr>
            <a:r>
              <a:t/>
            </a:r>
            <a:endParaRPr sz="1400"/>
          </a:p>
          <a:p>
            <a:pPr indent="0" lvl="0" marL="0" rtl="0" algn="l">
              <a:spcBef>
                <a:spcPts val="0"/>
              </a:spcBef>
              <a:spcAft>
                <a:spcPts val="0"/>
              </a:spcAft>
              <a:buClr>
                <a:srgbClr val="000000"/>
              </a:buClr>
              <a:buSzPts val="1100"/>
              <a:buFont typeface="Arial"/>
              <a:buNone/>
            </a:pPr>
            <a:r>
              <a:rPr lang="en" sz="1400"/>
              <a:t>As this gains awareness - guilt and shame </a:t>
            </a:r>
            <a:r>
              <a:rPr lang="en" sz="1400"/>
              <a:t>make drivers </a:t>
            </a:r>
            <a:br>
              <a:rPr lang="en" sz="1400"/>
            </a:br>
            <a:r>
              <a:rPr lang="en" sz="1400"/>
              <a:t>realize the affect their actions have on others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993fd461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93fd461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Raise awareness about this new campaign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Poster template that anyone can print at home and place at the intersections they find to be most problematic in Pittsburgh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993fd461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993fd461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The community will be able to send the campaign of videos around to their councilmembers and neighborhood and other community organizations to foster the change that they want in their community.</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rPr lang="en" sz="1400"/>
              <a:t>As the movement gains steam, we hope that it inspires </a:t>
            </a:r>
            <a:r>
              <a:rPr b="1" lang="en" sz="1400"/>
              <a:t>safer driving</a:t>
            </a:r>
            <a:r>
              <a:rPr lang="en" sz="1400"/>
              <a:t>, more </a:t>
            </a:r>
            <a:r>
              <a:rPr b="1" lang="en" sz="1400"/>
              <a:t>alert pedestrians</a:t>
            </a:r>
            <a:r>
              <a:rPr lang="en" sz="1400"/>
              <a:t>, and eventually a local </a:t>
            </a:r>
            <a:r>
              <a:rPr b="1" lang="en" sz="1400"/>
              <a:t>cultural shift away</a:t>
            </a:r>
            <a:r>
              <a:rPr lang="en" sz="1400"/>
              <a:t> from the acceptance of this custom to a more pedestrian friendly adherence to state law.</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993fd461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993fd461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poster</a:t>
            </a:r>
            <a:endParaRPr/>
          </a:p>
          <a:p>
            <a:pPr indent="0" lvl="0" marL="0" rtl="0" algn="l">
              <a:spcBef>
                <a:spcPts val="0"/>
              </a:spcBef>
              <a:spcAft>
                <a:spcPts val="0"/>
              </a:spcAft>
              <a:buNone/>
            </a:pPr>
            <a:r>
              <a:rPr lang="en"/>
              <a:t>Post it</a:t>
            </a:r>
            <a:endParaRPr/>
          </a:p>
          <a:p>
            <a:pPr indent="0" lvl="0" marL="0" rtl="0" algn="l">
              <a:spcBef>
                <a:spcPts val="0"/>
              </a:spcBef>
              <a:spcAft>
                <a:spcPts val="0"/>
              </a:spcAft>
              <a:buNone/>
            </a:pPr>
            <a:r>
              <a:rPr lang="en"/>
              <a:t>Leave your address so that we can add you to our channel as community managers.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993fd461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993fd461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video</a:t>
            </a:r>
            <a:endParaRPr/>
          </a:p>
          <a:p>
            <a:pPr indent="0" lvl="0" marL="0" rtl="0" algn="l">
              <a:spcBef>
                <a:spcPts val="0"/>
              </a:spcBef>
              <a:spcAft>
                <a:spcPts val="0"/>
              </a:spcAft>
              <a:buNone/>
            </a:pPr>
            <a:r>
              <a:rPr lang="en"/>
              <a:t>Post it</a:t>
            </a:r>
            <a:endParaRPr/>
          </a:p>
          <a:p>
            <a:pPr indent="0" lvl="0" marL="0" rtl="0" algn="l">
              <a:spcBef>
                <a:spcPts val="0"/>
              </a:spcBef>
              <a:spcAft>
                <a:spcPts val="0"/>
              </a:spcAft>
              <a:buNone/>
            </a:pPr>
            <a:r>
              <a:rPr lang="en"/>
              <a:t>Share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8edf1806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edf1806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can help in the future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993fd461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993fd461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93cd979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93cd979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have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90407c8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90407c8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this group of people working together towards this goal… have drivers, </a:t>
            </a:r>
            <a:r>
              <a:rPr lang="en"/>
              <a:t>pedestrians</a:t>
            </a:r>
            <a:r>
              <a:rPr lang="en"/>
              <a:t>, cyclists</a:t>
            </a:r>
            <a:endParaRPr/>
          </a:p>
          <a:p>
            <a:pPr indent="0" lvl="0" marL="0" rtl="0" algn="l">
              <a:spcBef>
                <a:spcPts val="0"/>
              </a:spcBef>
              <a:spcAft>
                <a:spcPts val="0"/>
              </a:spcAft>
              <a:buNone/>
            </a:pPr>
            <a:r>
              <a:rPr lang="en"/>
              <a:t>THank you for your diverse opinion, and the in depth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993fd461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993fd461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993fd46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93fd46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993fd461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993fd461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993fd461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93fd461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993fd46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993fd46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t>Participatory design sessions with pedestrians, bikers, and drivers</a:t>
            </a:r>
            <a:br>
              <a:rPr lang="en" sz="1400"/>
            </a:br>
            <a:endParaRPr sz="1400"/>
          </a:p>
          <a:p>
            <a:pPr indent="-317500" lvl="0" marL="457200" rtl="0" algn="l">
              <a:lnSpc>
                <a:spcPct val="100000"/>
              </a:lnSpc>
              <a:spcBef>
                <a:spcPts val="0"/>
              </a:spcBef>
              <a:spcAft>
                <a:spcPts val="0"/>
              </a:spcAft>
              <a:buClr>
                <a:srgbClr val="000000"/>
              </a:buClr>
              <a:buSzPts val="1400"/>
              <a:buChar char="-"/>
            </a:pPr>
            <a:r>
              <a:rPr lang="en" sz="1400"/>
              <a:t>Your most recent experience with the Pittsburgh left and how that made you feel</a:t>
            </a:r>
            <a:endParaRPr sz="1400"/>
          </a:p>
          <a:p>
            <a:pPr indent="-317500" lvl="0" marL="457200" rtl="0" algn="l">
              <a:lnSpc>
                <a:spcPct val="100000"/>
              </a:lnSpc>
              <a:spcBef>
                <a:spcPts val="0"/>
              </a:spcBef>
              <a:spcAft>
                <a:spcPts val="0"/>
              </a:spcAft>
              <a:buClr>
                <a:srgbClr val="000000"/>
              </a:buClr>
              <a:buSzPts val="1400"/>
              <a:buChar char="-"/>
            </a:pPr>
            <a:r>
              <a:rPr lang="en" sz="1400"/>
              <a:t>Helped each other figure out most pressing Issues with the Pittsburgh Left</a:t>
            </a:r>
            <a:endParaRPr sz="1400"/>
          </a:p>
          <a:p>
            <a:pPr indent="-317500" lvl="0" marL="457200" rtl="0" algn="l">
              <a:lnSpc>
                <a:spcPct val="100000"/>
              </a:lnSpc>
              <a:spcBef>
                <a:spcPts val="0"/>
              </a:spcBef>
              <a:spcAft>
                <a:spcPts val="0"/>
              </a:spcAft>
              <a:buClr>
                <a:srgbClr val="000000"/>
              </a:buClr>
              <a:buSzPts val="1400"/>
              <a:buChar char="-"/>
            </a:pPr>
            <a:r>
              <a:rPr lang="en" sz="1400"/>
              <a:t>Identify most problematic intersections</a:t>
            </a:r>
            <a:endParaRPr sz="1400"/>
          </a:p>
          <a:p>
            <a:pPr indent="-317500" lvl="0" marL="457200" rtl="0" algn="l">
              <a:lnSpc>
                <a:spcPct val="100000"/>
              </a:lnSpc>
              <a:spcBef>
                <a:spcPts val="0"/>
              </a:spcBef>
              <a:spcAft>
                <a:spcPts val="0"/>
              </a:spcAft>
              <a:buClr>
                <a:srgbClr val="000000"/>
              </a:buClr>
              <a:buSzPts val="1400"/>
              <a:buChar char="-"/>
            </a:pPr>
            <a:r>
              <a:rPr lang="en" sz="1400"/>
              <a:t>Brainstorm solutions that could be implemented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Originally we had scoped your co-design sessions to focus on something we can implement at intersection</a:t>
            </a:r>
            <a:endParaRPr sz="1400"/>
          </a:p>
          <a:p>
            <a:pPr indent="-317500" lvl="0" marL="457200" rtl="0" algn="l">
              <a:lnSpc>
                <a:spcPct val="100000"/>
              </a:lnSpc>
              <a:spcBef>
                <a:spcPts val="0"/>
              </a:spcBef>
              <a:spcAft>
                <a:spcPts val="0"/>
              </a:spcAft>
              <a:buSzPts val="1400"/>
              <a:buChar char="-"/>
            </a:pPr>
            <a:r>
              <a:rPr lang="en" sz="1400"/>
              <a:t>Through your dialogue - Instrument social change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lang="en" sz="1400"/>
              <a:t>Add to conversation at the city level</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993fd461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993fd461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The question then became, how might we address a social problem on this local level?</a:t>
            </a:r>
            <a:endParaRPr sz="1400"/>
          </a:p>
          <a:p>
            <a:pPr indent="0" lvl="0" marL="0" rtl="0" algn="l">
              <a:lnSpc>
                <a:spcPct val="115000"/>
              </a:lnSpc>
              <a:spcBef>
                <a:spcPts val="1600"/>
              </a:spcBef>
              <a:spcAft>
                <a:spcPts val="0"/>
              </a:spcAft>
              <a:buNone/>
            </a:pPr>
            <a:r>
              <a:rPr lang="en" sz="1400"/>
              <a:t>Through your conversations, activities, and brainstorming you came up with an ingenious social solution</a:t>
            </a:r>
            <a:endParaRPr sz="1400"/>
          </a:p>
          <a:p>
            <a:pPr indent="0" lvl="0" marL="0" rtl="0" algn="l">
              <a:lnSpc>
                <a:spcPct val="115000"/>
              </a:lnSpc>
              <a:spcBef>
                <a:spcPts val="1600"/>
              </a:spcBef>
              <a:spcAft>
                <a:spcPts val="1600"/>
              </a:spcAft>
              <a:buNone/>
            </a:pPr>
            <a:br>
              <a:rPr lang="en" sz="1400"/>
            </a:br>
            <a:r>
              <a:rPr lang="en" sz="1400"/>
              <a:t>[NEXT]    Solution</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
            <a:ext cx="9156560" cy="5143500"/>
          </a:xfrm>
          <a:prstGeom prst="rect">
            <a:avLst/>
          </a:prstGeom>
          <a:noFill/>
          <a:ln>
            <a:noFill/>
          </a:ln>
        </p:spPr>
      </p:pic>
      <p:sp>
        <p:nvSpPr>
          <p:cNvPr id="55" name="Google Shape;55;p13"/>
          <p:cNvSpPr/>
          <p:nvPr/>
        </p:nvSpPr>
        <p:spPr>
          <a:xfrm>
            <a:off x="-23475" y="-35225"/>
            <a:ext cx="9144000" cy="5178600"/>
          </a:xfrm>
          <a:prstGeom prst="rect">
            <a:avLst/>
          </a:prstGeom>
          <a:solidFill>
            <a:srgbClr val="262626">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8" y="4397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Open Sans"/>
                <a:ea typeface="Open Sans"/>
                <a:cs typeface="Open Sans"/>
                <a:sym typeface="Open Sans"/>
              </a:rPr>
              <a:t>The Pittsburgh </a:t>
            </a:r>
            <a:r>
              <a:rPr b="1" lang="en" sz="4800">
                <a:solidFill>
                  <a:srgbClr val="FFFFFF"/>
                </a:solidFill>
                <a:latin typeface="Open Sans"/>
                <a:ea typeface="Open Sans"/>
                <a:cs typeface="Open Sans"/>
                <a:sym typeface="Open Sans"/>
              </a:rPr>
              <a:t>LEFT</a:t>
            </a:r>
            <a:r>
              <a:rPr b="1" lang="en" sz="4800">
                <a:solidFill>
                  <a:srgbClr val="FFFFFF"/>
                </a:solidFill>
                <a:latin typeface="Open Sans"/>
                <a:ea typeface="Open Sans"/>
                <a:cs typeface="Open Sans"/>
                <a:sym typeface="Open Sans"/>
              </a:rPr>
              <a:t> </a:t>
            </a:r>
            <a:br>
              <a:rPr lang="en" sz="4800">
                <a:solidFill>
                  <a:srgbClr val="FFFFFF"/>
                </a:solidFill>
                <a:latin typeface="Open Sans"/>
                <a:ea typeface="Open Sans"/>
                <a:cs typeface="Open Sans"/>
                <a:sym typeface="Open Sans"/>
              </a:rPr>
            </a:br>
            <a:r>
              <a:rPr lang="en" sz="4800">
                <a:solidFill>
                  <a:srgbClr val="FFFFFF"/>
                </a:solidFill>
                <a:latin typeface="Open Sans"/>
                <a:ea typeface="Open Sans"/>
                <a:cs typeface="Open Sans"/>
                <a:sym typeface="Open Sans"/>
              </a:rPr>
              <a:t>has no </a:t>
            </a:r>
            <a:r>
              <a:rPr b="1" lang="en" sz="4800">
                <a:solidFill>
                  <a:srgbClr val="FFFFFF"/>
                </a:solidFill>
                <a:latin typeface="Open Sans"/>
                <a:ea typeface="Open Sans"/>
                <a:cs typeface="Open Sans"/>
                <a:sym typeface="Open Sans"/>
              </a:rPr>
              <a:t>RIGHT</a:t>
            </a:r>
            <a:r>
              <a:rPr lang="en" sz="4800">
                <a:solidFill>
                  <a:srgbClr val="FFFFFF"/>
                </a:solidFill>
                <a:latin typeface="Open Sans"/>
                <a:ea typeface="Open Sans"/>
                <a:cs typeface="Open Sans"/>
                <a:sym typeface="Open Sans"/>
              </a:rPr>
              <a:t>.</a:t>
            </a:r>
            <a:endParaRPr sz="4800">
              <a:solidFill>
                <a:srgbClr val="FFFFFF"/>
              </a:solidFill>
              <a:latin typeface="Open Sans"/>
              <a:ea typeface="Open Sans"/>
              <a:cs typeface="Open Sans"/>
              <a:sym typeface="Open Sans"/>
            </a:endParaRPr>
          </a:p>
        </p:txBody>
      </p:sp>
      <p:sp>
        <p:nvSpPr>
          <p:cNvPr id="57" name="Google Shape;57;p13"/>
          <p:cNvSpPr txBox="1"/>
          <p:nvPr>
            <p:ph idx="1" type="subTitle"/>
          </p:nvPr>
        </p:nvSpPr>
        <p:spPr>
          <a:xfrm>
            <a:off x="311700" y="2599950"/>
            <a:ext cx="4906500" cy="10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How we can help raise awareness to pedestrian and cyclist safety around the city</a:t>
            </a:r>
            <a:endParaRPr sz="1800">
              <a:solidFill>
                <a:srgbClr val="FFFFFF"/>
              </a:solidFill>
              <a:latin typeface="Open Sans"/>
              <a:ea typeface="Open Sans"/>
              <a:cs typeface="Open Sans"/>
              <a:sym typeface="Open Sans"/>
            </a:endParaRPr>
          </a:p>
        </p:txBody>
      </p:sp>
      <p:sp>
        <p:nvSpPr>
          <p:cNvPr id="58" name="Google Shape;58;p13"/>
          <p:cNvSpPr txBox="1"/>
          <p:nvPr>
            <p:ph idx="1" type="subTitle"/>
          </p:nvPr>
        </p:nvSpPr>
        <p:spPr>
          <a:xfrm>
            <a:off x="311700" y="4352550"/>
            <a:ext cx="4266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Open Sans Light"/>
                <a:ea typeface="Open Sans Light"/>
                <a:cs typeface="Open Sans Light"/>
                <a:sym typeface="Open Sans Light"/>
              </a:rPr>
              <a:t>IXD II | Section B | Assignment 4</a:t>
            </a:r>
            <a:endParaRPr sz="1400">
              <a:solidFill>
                <a:srgbClr val="FFFFFF"/>
              </a:solidFill>
              <a:latin typeface="Open Sans Light"/>
              <a:ea typeface="Open Sans Light"/>
              <a:cs typeface="Open Sans Light"/>
              <a:sym typeface="Open Sans Light"/>
            </a:endParaRPr>
          </a:p>
          <a:p>
            <a:pPr indent="0" lvl="0" marL="0" rtl="0" algn="l">
              <a:spcBef>
                <a:spcPts val="0"/>
              </a:spcBef>
              <a:spcAft>
                <a:spcPts val="0"/>
              </a:spcAft>
              <a:buNone/>
            </a:pPr>
            <a:r>
              <a:rPr lang="en" sz="1400">
                <a:solidFill>
                  <a:srgbClr val="FFFFFF"/>
                </a:solidFill>
                <a:latin typeface="Open Sans Light"/>
                <a:ea typeface="Open Sans Light"/>
                <a:cs typeface="Open Sans Light"/>
                <a:sym typeface="Open Sans Light"/>
              </a:rPr>
              <a:t>Huayun Huang, Ross Rybalov, Sarah Papp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8" name="Shape 178"/>
        <p:cNvGrpSpPr/>
        <p:nvPr/>
      </p:nvGrpSpPr>
      <p:grpSpPr>
        <a:xfrm>
          <a:off x="0" y="0"/>
          <a:ext cx="0" cy="0"/>
          <a:chOff x="0" y="0"/>
          <a:chExt cx="0" cy="0"/>
        </a:xfrm>
      </p:grpSpPr>
      <p:sp>
        <p:nvSpPr>
          <p:cNvPr id="179" name="Google Shape;179;p22"/>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Solution</a:t>
            </a:r>
            <a:endParaRPr>
              <a:latin typeface="Open Sans"/>
              <a:ea typeface="Open Sans"/>
              <a:cs typeface="Open Sans"/>
              <a:sym typeface="Open Sans"/>
            </a:endParaRPr>
          </a:p>
        </p:txBody>
      </p:sp>
      <p:sp>
        <p:nvSpPr>
          <p:cNvPr id="180" name="Google Shape;180;p22"/>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pen Sans"/>
                <a:ea typeface="Open Sans"/>
                <a:cs typeface="Open Sans"/>
                <a:sym typeface="Open Sans"/>
              </a:rPr>
              <a:t>Addressing the social problem: </a:t>
            </a:r>
            <a:endParaRPr sz="1400">
              <a:latin typeface="Open Sans"/>
              <a:ea typeface="Open Sans"/>
              <a:cs typeface="Open Sans"/>
              <a:sym typeface="Open Sans"/>
            </a:endParaRPr>
          </a:p>
          <a:p>
            <a:pPr indent="0" lvl="0" marL="0" rtl="0" algn="l">
              <a:lnSpc>
                <a:spcPct val="100000"/>
              </a:lnSpc>
              <a:spcBef>
                <a:spcPts val="0"/>
              </a:spcBef>
              <a:spcAft>
                <a:spcPts val="0"/>
              </a:spcAft>
              <a:buNone/>
            </a:pPr>
            <a:r>
              <a:rPr lang="en">
                <a:latin typeface="Open Sans Light"/>
                <a:ea typeface="Open Sans Light"/>
                <a:cs typeface="Open Sans Light"/>
                <a:sym typeface="Open Sans Light"/>
              </a:rPr>
              <a:t>Community moderated social media channels </a:t>
            </a:r>
            <a:endParaRPr>
              <a:latin typeface="Open Sans Light"/>
              <a:ea typeface="Open Sans Light"/>
              <a:cs typeface="Open Sans Light"/>
              <a:sym typeface="Open Sans Light"/>
            </a:endParaRPr>
          </a:p>
          <a:p>
            <a:pPr indent="0" lvl="0" marL="0" rtl="0" algn="l">
              <a:lnSpc>
                <a:spcPct val="100000"/>
              </a:lnSpc>
              <a:spcBef>
                <a:spcPts val="1000"/>
              </a:spcBef>
              <a:spcAft>
                <a:spcPts val="1000"/>
              </a:spcAft>
              <a:buNone/>
            </a:pPr>
            <a:r>
              <a:rPr lang="en">
                <a:latin typeface="Open Sans Light"/>
                <a:ea typeface="Open Sans Light"/>
                <a:cs typeface="Open Sans Light"/>
                <a:sym typeface="Open Sans Light"/>
              </a:rPr>
              <a:t>Post and promote crowd-sourced videos and images of safety issues associated with the Pittsburgh left</a:t>
            </a:r>
            <a:endParaRPr>
              <a:latin typeface="Open Sans Light"/>
              <a:ea typeface="Open Sans Light"/>
              <a:cs typeface="Open Sans Light"/>
              <a:sym typeface="Open Sans Light"/>
            </a:endParaRPr>
          </a:p>
        </p:txBody>
      </p:sp>
      <p:cxnSp>
        <p:nvCxnSpPr>
          <p:cNvPr id="181" name="Google Shape;181;p22"/>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22"/>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183" name="Google Shape;183;p22"/>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184" name="Google Shape;184;p22"/>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Solution</a:t>
            </a:r>
            <a:endParaRPr sz="1400">
              <a:solidFill>
                <a:srgbClr val="434343"/>
              </a:solidFill>
              <a:latin typeface="Open Sans SemiBold"/>
              <a:ea typeface="Open Sans SemiBold"/>
              <a:cs typeface="Open Sans SemiBold"/>
              <a:sym typeface="Open Sans SemiBold"/>
            </a:endParaRPr>
          </a:p>
        </p:txBody>
      </p:sp>
      <p:sp>
        <p:nvSpPr>
          <p:cNvPr id="185" name="Google Shape;185;p22"/>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186" name="Google Shape;186;p22"/>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pic>
        <p:nvPicPr>
          <p:cNvPr id="187" name="Google Shape;187;p22"/>
          <p:cNvPicPr preferRelativeResize="0"/>
          <p:nvPr/>
        </p:nvPicPr>
        <p:blipFill>
          <a:blip r:embed="rId3">
            <a:alphaModFix/>
          </a:blip>
          <a:stretch>
            <a:fillRect/>
          </a:stretch>
        </p:blipFill>
        <p:spPr>
          <a:xfrm>
            <a:off x="4206588" y="3592050"/>
            <a:ext cx="1057800" cy="1057800"/>
          </a:xfrm>
          <a:prstGeom prst="rect">
            <a:avLst/>
          </a:prstGeom>
          <a:noFill/>
          <a:ln>
            <a:noFill/>
          </a:ln>
        </p:spPr>
      </p:pic>
      <p:pic>
        <p:nvPicPr>
          <p:cNvPr id="188" name="Google Shape;188;p22"/>
          <p:cNvPicPr preferRelativeResize="0"/>
          <p:nvPr/>
        </p:nvPicPr>
        <p:blipFill>
          <a:blip r:embed="rId4">
            <a:alphaModFix/>
          </a:blip>
          <a:stretch>
            <a:fillRect/>
          </a:stretch>
        </p:blipFill>
        <p:spPr>
          <a:xfrm>
            <a:off x="3024976" y="3834601"/>
            <a:ext cx="572699" cy="572699"/>
          </a:xfrm>
          <a:prstGeom prst="rect">
            <a:avLst/>
          </a:prstGeom>
          <a:noFill/>
          <a:ln>
            <a:noFill/>
          </a:ln>
        </p:spPr>
      </p:pic>
      <p:sp>
        <p:nvSpPr>
          <p:cNvPr id="189" name="Google Shape;189;p22"/>
          <p:cNvSpPr txBox="1"/>
          <p:nvPr/>
        </p:nvSpPr>
        <p:spPr>
          <a:xfrm>
            <a:off x="2595225" y="4264650"/>
            <a:ext cx="14322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@PGHleftness</a:t>
            </a:r>
            <a:endParaRPr b="1"/>
          </a:p>
        </p:txBody>
      </p:sp>
      <p:sp>
        <p:nvSpPr>
          <p:cNvPr id="190" name="Google Shape;190;p22"/>
          <p:cNvSpPr txBox="1"/>
          <p:nvPr/>
        </p:nvSpPr>
        <p:spPr>
          <a:xfrm>
            <a:off x="4225889" y="4264650"/>
            <a:ext cx="10578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@PGHleft</a:t>
            </a:r>
            <a:endParaRPr b="1"/>
          </a:p>
        </p:txBody>
      </p:sp>
      <p:sp>
        <p:nvSpPr>
          <p:cNvPr id="191" name="Google Shape;191;p22"/>
          <p:cNvSpPr txBox="1"/>
          <p:nvPr/>
        </p:nvSpPr>
        <p:spPr>
          <a:xfrm>
            <a:off x="5367349" y="3945725"/>
            <a:ext cx="32583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#PGHleftisntright</a:t>
            </a:r>
            <a:endParaRPr b="1"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5" name="Shape 195"/>
        <p:cNvGrpSpPr/>
        <p:nvPr/>
      </p:nvGrpSpPr>
      <p:grpSpPr>
        <a:xfrm>
          <a:off x="0" y="0"/>
          <a:ext cx="0" cy="0"/>
          <a:chOff x="0" y="0"/>
          <a:chExt cx="0" cy="0"/>
        </a:xfrm>
      </p:grpSpPr>
      <p:sp>
        <p:nvSpPr>
          <p:cNvPr id="196" name="Google Shape;196;p23"/>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Solution</a:t>
            </a:r>
            <a:endParaRPr>
              <a:latin typeface="Open Sans"/>
              <a:ea typeface="Open Sans"/>
              <a:cs typeface="Open Sans"/>
              <a:sym typeface="Open Sans"/>
            </a:endParaRPr>
          </a:p>
        </p:txBody>
      </p:sp>
      <p:cxnSp>
        <p:nvCxnSpPr>
          <p:cNvPr id="197" name="Google Shape;197;p23"/>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23"/>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199" name="Google Shape;199;p23"/>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00" name="Google Shape;200;p23"/>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Solution</a:t>
            </a:r>
            <a:endParaRPr sz="1400">
              <a:solidFill>
                <a:srgbClr val="434343"/>
              </a:solidFill>
              <a:latin typeface="Open Sans SemiBold"/>
              <a:ea typeface="Open Sans SemiBold"/>
              <a:cs typeface="Open Sans SemiBold"/>
              <a:sym typeface="Open Sans SemiBold"/>
            </a:endParaRPr>
          </a:p>
        </p:txBody>
      </p:sp>
      <p:sp>
        <p:nvSpPr>
          <p:cNvPr id="201" name="Google Shape;201;p23"/>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02" name="Google Shape;202;p23"/>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pic>
        <p:nvPicPr>
          <p:cNvPr id="203" name="Google Shape;203;p23"/>
          <p:cNvPicPr preferRelativeResize="0"/>
          <p:nvPr/>
        </p:nvPicPr>
        <p:blipFill>
          <a:blip r:embed="rId3">
            <a:alphaModFix/>
          </a:blip>
          <a:stretch>
            <a:fillRect/>
          </a:stretch>
        </p:blipFill>
        <p:spPr>
          <a:xfrm>
            <a:off x="2851150" y="1799700"/>
            <a:ext cx="2517145" cy="1913517"/>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204" name="Google Shape;204;p23"/>
          <p:cNvPicPr preferRelativeResize="0"/>
          <p:nvPr/>
        </p:nvPicPr>
        <p:blipFill>
          <a:blip r:embed="rId4">
            <a:alphaModFix/>
          </a:blip>
          <a:stretch>
            <a:fillRect/>
          </a:stretch>
        </p:blipFill>
        <p:spPr>
          <a:xfrm>
            <a:off x="5625177" y="1799701"/>
            <a:ext cx="3107773" cy="1913524"/>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8" name="Shape 208"/>
        <p:cNvGrpSpPr/>
        <p:nvPr/>
      </p:nvGrpSpPr>
      <p:grpSpPr>
        <a:xfrm>
          <a:off x="0" y="0"/>
          <a:ext cx="0" cy="0"/>
          <a:chOff x="0" y="0"/>
          <a:chExt cx="0" cy="0"/>
        </a:xfrm>
      </p:grpSpPr>
      <p:sp>
        <p:nvSpPr>
          <p:cNvPr id="209" name="Google Shape;209;p24"/>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Solution</a:t>
            </a:r>
            <a:endParaRPr>
              <a:latin typeface="Open Sans"/>
              <a:ea typeface="Open Sans"/>
              <a:cs typeface="Open Sans"/>
              <a:sym typeface="Open Sans"/>
            </a:endParaRPr>
          </a:p>
        </p:txBody>
      </p:sp>
      <p:sp>
        <p:nvSpPr>
          <p:cNvPr id="210" name="Google Shape;210;p24"/>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pen Sans"/>
                <a:ea typeface="Open Sans"/>
                <a:cs typeface="Open Sans"/>
                <a:sym typeface="Open Sans"/>
              </a:rPr>
              <a:t>Addressing the social problem: </a:t>
            </a:r>
            <a:endParaRPr>
              <a:latin typeface="Open Sans Light"/>
              <a:ea typeface="Open Sans Light"/>
              <a:cs typeface="Open Sans Light"/>
              <a:sym typeface="Open Sans Light"/>
            </a:endParaRPr>
          </a:p>
          <a:p>
            <a:pPr indent="0" lvl="0" marL="0" rtl="0" algn="l">
              <a:lnSpc>
                <a:spcPct val="100000"/>
              </a:lnSpc>
              <a:spcBef>
                <a:spcPts val="0"/>
              </a:spcBef>
              <a:spcAft>
                <a:spcPts val="0"/>
              </a:spcAft>
              <a:buNone/>
            </a:pPr>
            <a:r>
              <a:rPr lang="en">
                <a:latin typeface="Open Sans Light"/>
                <a:ea typeface="Open Sans Light"/>
                <a:cs typeface="Open Sans Light"/>
                <a:sym typeface="Open Sans Light"/>
              </a:rPr>
              <a:t>Grassroots efforts raising awareness </a:t>
            </a:r>
            <a:br>
              <a:rPr lang="en">
                <a:latin typeface="Open Sans Light"/>
                <a:ea typeface="Open Sans Light"/>
                <a:cs typeface="Open Sans Light"/>
                <a:sym typeface="Open Sans Light"/>
              </a:rPr>
            </a:br>
            <a:r>
              <a:rPr lang="en">
                <a:latin typeface="Open Sans Light"/>
                <a:ea typeface="Open Sans Light"/>
                <a:cs typeface="Open Sans Light"/>
                <a:sym typeface="Open Sans Light"/>
              </a:rPr>
              <a:t>of how common the dangerous </a:t>
            </a:r>
            <a:br>
              <a:rPr lang="en">
                <a:latin typeface="Open Sans Light"/>
                <a:ea typeface="Open Sans Light"/>
                <a:cs typeface="Open Sans Light"/>
                <a:sym typeface="Open Sans Light"/>
              </a:rPr>
            </a:br>
            <a:r>
              <a:rPr lang="en">
                <a:latin typeface="Open Sans Light"/>
                <a:ea typeface="Open Sans Light"/>
                <a:cs typeface="Open Sans Light"/>
                <a:sym typeface="Open Sans Light"/>
              </a:rPr>
              <a:t>Pittsburgh Left can be</a:t>
            </a:r>
            <a:endParaRPr>
              <a:latin typeface="Open Sans Light"/>
              <a:ea typeface="Open Sans Light"/>
              <a:cs typeface="Open Sans Light"/>
              <a:sym typeface="Open Sans Light"/>
            </a:endParaRPr>
          </a:p>
          <a:p>
            <a:pPr indent="0" lvl="0" marL="0" rtl="0" algn="l">
              <a:lnSpc>
                <a:spcPct val="100000"/>
              </a:lnSpc>
              <a:spcBef>
                <a:spcPts val="1000"/>
              </a:spcBef>
              <a:spcAft>
                <a:spcPts val="1000"/>
              </a:spcAft>
              <a:buNone/>
            </a:pPr>
            <a:r>
              <a:rPr lang="en">
                <a:latin typeface="Open Sans Light"/>
                <a:ea typeface="Open Sans Light"/>
                <a:cs typeface="Open Sans Light"/>
                <a:sym typeface="Open Sans Light"/>
              </a:rPr>
              <a:t>Using guilt and shame to make drivers </a:t>
            </a:r>
            <a:br>
              <a:rPr lang="en">
                <a:latin typeface="Open Sans Light"/>
                <a:ea typeface="Open Sans Light"/>
                <a:cs typeface="Open Sans Light"/>
                <a:sym typeface="Open Sans Light"/>
              </a:rPr>
            </a:br>
            <a:r>
              <a:rPr lang="en">
                <a:latin typeface="Open Sans Light"/>
                <a:ea typeface="Open Sans Light"/>
                <a:cs typeface="Open Sans Light"/>
                <a:sym typeface="Open Sans Light"/>
              </a:rPr>
              <a:t>realize the affect their actions have on others</a:t>
            </a:r>
            <a:endParaRPr>
              <a:latin typeface="Open Sans Light"/>
              <a:ea typeface="Open Sans Light"/>
              <a:cs typeface="Open Sans Light"/>
              <a:sym typeface="Open Sans Light"/>
            </a:endParaRPr>
          </a:p>
        </p:txBody>
      </p:sp>
      <p:cxnSp>
        <p:nvCxnSpPr>
          <p:cNvPr id="211" name="Google Shape;211;p24"/>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24"/>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13" name="Google Shape;213;p24"/>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14" name="Google Shape;214;p24"/>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Solution</a:t>
            </a:r>
            <a:endParaRPr sz="1400">
              <a:solidFill>
                <a:srgbClr val="434343"/>
              </a:solidFill>
              <a:latin typeface="Open Sans SemiBold"/>
              <a:ea typeface="Open Sans SemiBold"/>
              <a:cs typeface="Open Sans SemiBold"/>
              <a:sym typeface="Open Sans SemiBold"/>
            </a:endParaRPr>
          </a:p>
        </p:txBody>
      </p:sp>
      <p:sp>
        <p:nvSpPr>
          <p:cNvPr id="215" name="Google Shape;215;p24"/>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16" name="Google Shape;216;p24"/>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pic>
        <p:nvPicPr>
          <p:cNvPr id="217" name="Google Shape;217;p24"/>
          <p:cNvPicPr preferRelativeResize="0"/>
          <p:nvPr/>
        </p:nvPicPr>
        <p:blipFill>
          <a:blip r:embed="rId3">
            <a:alphaModFix/>
          </a:blip>
          <a:stretch>
            <a:fillRect/>
          </a:stretch>
        </p:blipFill>
        <p:spPr>
          <a:xfrm>
            <a:off x="2860675" y="3729298"/>
            <a:ext cx="2572274" cy="1195074"/>
          </a:xfrm>
          <a:prstGeom prst="rect">
            <a:avLst/>
          </a:prstGeom>
          <a:noFill/>
          <a:ln>
            <a:noFill/>
          </a:ln>
          <a:effectLst>
            <a:outerShdw blurRad="57150" rotWithShape="0" algn="bl" dir="5400000" dist="19050">
              <a:srgbClr val="000000">
                <a:alpha val="50000"/>
              </a:srgbClr>
            </a:outerShdw>
          </a:effectLst>
        </p:spPr>
      </p:pic>
      <p:pic>
        <p:nvPicPr>
          <p:cNvPr id="218" name="Google Shape;218;p24"/>
          <p:cNvPicPr preferRelativeResize="0"/>
          <p:nvPr/>
        </p:nvPicPr>
        <p:blipFill>
          <a:blip r:embed="rId4">
            <a:alphaModFix/>
          </a:blip>
          <a:stretch>
            <a:fillRect/>
          </a:stretch>
        </p:blipFill>
        <p:spPr>
          <a:xfrm>
            <a:off x="5586076" y="3728004"/>
            <a:ext cx="2572275" cy="11976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2" name="Shape 222"/>
        <p:cNvGrpSpPr/>
        <p:nvPr/>
      </p:nvGrpSpPr>
      <p:grpSpPr>
        <a:xfrm>
          <a:off x="0" y="0"/>
          <a:ext cx="0" cy="0"/>
          <a:chOff x="0" y="0"/>
          <a:chExt cx="0" cy="0"/>
        </a:xfrm>
      </p:grpSpPr>
      <p:pic>
        <p:nvPicPr>
          <p:cNvPr id="223" name="Google Shape;223;p25"/>
          <p:cNvPicPr preferRelativeResize="0"/>
          <p:nvPr/>
        </p:nvPicPr>
        <p:blipFill rotWithShape="1">
          <a:blip r:embed="rId3">
            <a:alphaModFix/>
          </a:blip>
          <a:srcRect b="12219" l="0" r="0" t="0"/>
          <a:stretch/>
        </p:blipFill>
        <p:spPr>
          <a:xfrm>
            <a:off x="5352618" y="0"/>
            <a:ext cx="3791381" cy="5143499"/>
          </a:xfrm>
          <a:prstGeom prst="rect">
            <a:avLst/>
          </a:prstGeom>
          <a:noFill/>
          <a:ln>
            <a:noFill/>
          </a:ln>
        </p:spPr>
      </p:pic>
      <p:sp>
        <p:nvSpPr>
          <p:cNvPr id="224" name="Google Shape;224;p25"/>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Solution</a:t>
            </a:r>
            <a:endParaRPr>
              <a:latin typeface="Open Sans"/>
              <a:ea typeface="Open Sans"/>
              <a:cs typeface="Open Sans"/>
              <a:sym typeface="Open Sans"/>
            </a:endParaRPr>
          </a:p>
        </p:txBody>
      </p:sp>
      <p:sp>
        <p:nvSpPr>
          <p:cNvPr id="225" name="Google Shape;225;p25"/>
          <p:cNvSpPr txBox="1"/>
          <p:nvPr>
            <p:ph idx="1" type="body"/>
          </p:nvPr>
        </p:nvSpPr>
        <p:spPr>
          <a:xfrm>
            <a:off x="2757425" y="1694850"/>
            <a:ext cx="23745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Open Sans"/>
                <a:ea typeface="Open Sans"/>
                <a:cs typeface="Open Sans"/>
                <a:sym typeface="Open Sans"/>
              </a:rPr>
              <a:t>Campaign Awareness and Change:</a:t>
            </a:r>
            <a:endParaRPr sz="1400">
              <a:latin typeface="Open Sans"/>
              <a:ea typeface="Open Sans"/>
              <a:cs typeface="Open Sans"/>
              <a:sym typeface="Open Sans"/>
            </a:endParaRPr>
          </a:p>
          <a:p>
            <a:pPr indent="0" lvl="0" marL="0" rtl="0" algn="l">
              <a:lnSpc>
                <a:spcPct val="100000"/>
              </a:lnSpc>
              <a:spcBef>
                <a:spcPts val="1000"/>
              </a:spcBef>
              <a:spcAft>
                <a:spcPts val="1000"/>
              </a:spcAft>
              <a:buNone/>
            </a:pPr>
            <a:r>
              <a:rPr i="1" lang="en">
                <a:latin typeface="Open Sans Light"/>
                <a:ea typeface="Open Sans Light"/>
                <a:cs typeface="Open Sans Light"/>
                <a:sym typeface="Open Sans Light"/>
              </a:rPr>
              <a:t>Posters at Intersections:</a:t>
            </a:r>
            <a:br>
              <a:rPr i="1" lang="en">
                <a:latin typeface="Open Sans Light"/>
                <a:ea typeface="Open Sans Light"/>
                <a:cs typeface="Open Sans Light"/>
                <a:sym typeface="Open Sans Light"/>
              </a:rPr>
            </a:br>
            <a:r>
              <a:rPr lang="en">
                <a:latin typeface="Open Sans Light"/>
                <a:ea typeface="Open Sans Light"/>
                <a:cs typeface="Open Sans Light"/>
                <a:sym typeface="Open Sans Light"/>
              </a:rPr>
              <a:t>Poster template that can be printed out by anyone and placed at the most problematic intersections. </a:t>
            </a:r>
            <a:endParaRPr>
              <a:latin typeface="Open Sans Light"/>
              <a:ea typeface="Open Sans Light"/>
              <a:cs typeface="Open Sans Light"/>
              <a:sym typeface="Open Sans Light"/>
            </a:endParaRPr>
          </a:p>
        </p:txBody>
      </p:sp>
      <p:cxnSp>
        <p:nvCxnSpPr>
          <p:cNvPr id="226" name="Google Shape;226;p25"/>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27" name="Google Shape;227;p25"/>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28" name="Google Shape;228;p25"/>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29" name="Google Shape;229;p25"/>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Solution</a:t>
            </a:r>
            <a:endParaRPr sz="1400">
              <a:solidFill>
                <a:srgbClr val="434343"/>
              </a:solidFill>
              <a:latin typeface="Open Sans SemiBold"/>
              <a:ea typeface="Open Sans SemiBold"/>
              <a:cs typeface="Open Sans SemiBold"/>
              <a:sym typeface="Open Sans SemiBold"/>
            </a:endParaRPr>
          </a:p>
        </p:txBody>
      </p:sp>
      <p:sp>
        <p:nvSpPr>
          <p:cNvPr id="230" name="Google Shape;230;p25"/>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31" name="Google Shape;231;p25"/>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sp>
        <p:nvSpPr>
          <p:cNvPr id="236" name="Google Shape;236;p26"/>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Solution</a:t>
            </a:r>
            <a:endParaRPr>
              <a:latin typeface="Open Sans"/>
              <a:ea typeface="Open Sans"/>
              <a:cs typeface="Open Sans"/>
              <a:sym typeface="Open Sans"/>
            </a:endParaRPr>
          </a:p>
        </p:txBody>
      </p:sp>
      <p:sp>
        <p:nvSpPr>
          <p:cNvPr id="237" name="Google Shape;237;p26"/>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latin typeface="Open Sans"/>
                <a:ea typeface="Open Sans"/>
                <a:cs typeface="Open Sans"/>
                <a:sym typeface="Open Sans"/>
              </a:rPr>
              <a:t>Social Outcome:</a:t>
            </a:r>
            <a:br>
              <a:rPr lang="en">
                <a:latin typeface="Open Sans Light"/>
                <a:ea typeface="Open Sans Light"/>
                <a:cs typeface="Open Sans Light"/>
                <a:sym typeface="Open Sans Light"/>
              </a:rPr>
            </a:br>
            <a:r>
              <a:rPr lang="en">
                <a:latin typeface="Open Sans Light"/>
                <a:ea typeface="Open Sans Light"/>
                <a:cs typeface="Open Sans Light"/>
                <a:sym typeface="Open Sans Light"/>
              </a:rPr>
              <a:t>As the movement gains steam, we hope that it inspires safer driving, more alert pedestrians, and eventually a local cultural shift away from the acceptance of this custom to a more pedestrian friendly adherence to state law.</a:t>
            </a:r>
            <a:endParaRPr>
              <a:latin typeface="Open Sans Light"/>
              <a:ea typeface="Open Sans Light"/>
              <a:cs typeface="Open Sans Light"/>
              <a:sym typeface="Open Sans Light"/>
            </a:endParaRPr>
          </a:p>
          <a:p>
            <a:pPr indent="0" lvl="0" marL="0" rtl="0" algn="l">
              <a:lnSpc>
                <a:spcPct val="100000"/>
              </a:lnSpc>
              <a:spcBef>
                <a:spcPts val="1000"/>
              </a:spcBef>
              <a:spcAft>
                <a:spcPts val="1000"/>
              </a:spcAft>
              <a:buNone/>
            </a:pPr>
            <a:r>
              <a:t/>
            </a:r>
            <a:endParaRPr>
              <a:latin typeface="Open Sans Light"/>
              <a:ea typeface="Open Sans Light"/>
              <a:cs typeface="Open Sans Light"/>
              <a:sym typeface="Open Sans Light"/>
            </a:endParaRPr>
          </a:p>
        </p:txBody>
      </p:sp>
      <p:cxnSp>
        <p:nvCxnSpPr>
          <p:cNvPr id="238" name="Google Shape;238;p26"/>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6"/>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40" name="Google Shape;240;p26"/>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41" name="Google Shape;241;p26"/>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Solution</a:t>
            </a:r>
            <a:endParaRPr sz="1400">
              <a:solidFill>
                <a:srgbClr val="434343"/>
              </a:solidFill>
              <a:latin typeface="Open Sans SemiBold"/>
              <a:ea typeface="Open Sans SemiBold"/>
              <a:cs typeface="Open Sans SemiBold"/>
              <a:sym typeface="Open Sans SemiBold"/>
            </a:endParaRPr>
          </a:p>
        </p:txBody>
      </p:sp>
      <p:sp>
        <p:nvSpPr>
          <p:cNvPr id="242" name="Google Shape;242;p26"/>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43" name="Google Shape;243;p26"/>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7" name="Shape 247"/>
        <p:cNvGrpSpPr/>
        <p:nvPr/>
      </p:nvGrpSpPr>
      <p:grpSpPr>
        <a:xfrm>
          <a:off x="0" y="0"/>
          <a:ext cx="0" cy="0"/>
          <a:chOff x="0" y="0"/>
          <a:chExt cx="0" cy="0"/>
        </a:xfrm>
      </p:grpSpPr>
      <p:pic>
        <p:nvPicPr>
          <p:cNvPr id="248" name="Google Shape;248;p27"/>
          <p:cNvPicPr preferRelativeResize="0"/>
          <p:nvPr/>
        </p:nvPicPr>
        <p:blipFill rotWithShape="1">
          <a:blip r:embed="rId3">
            <a:alphaModFix/>
          </a:blip>
          <a:srcRect b="12219" l="1195" r="0" t="51819"/>
          <a:stretch/>
        </p:blipFill>
        <p:spPr>
          <a:xfrm>
            <a:off x="0" y="0"/>
            <a:ext cx="9144000" cy="5143499"/>
          </a:xfrm>
          <a:prstGeom prst="rect">
            <a:avLst/>
          </a:prstGeom>
          <a:noFill/>
          <a:ln>
            <a:noFill/>
          </a:ln>
        </p:spPr>
      </p:pic>
      <p:sp>
        <p:nvSpPr>
          <p:cNvPr id="249" name="Google Shape;249;p27"/>
          <p:cNvSpPr/>
          <p:nvPr/>
        </p:nvSpPr>
        <p:spPr>
          <a:xfrm>
            <a:off x="-201" y="-35225"/>
            <a:ext cx="9144000" cy="5178600"/>
          </a:xfrm>
          <a:prstGeom prst="rect">
            <a:avLst/>
          </a:prstGeom>
          <a:solidFill>
            <a:srgbClr val="FFFFFF">
              <a:alpha val="7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How you can help now</a:t>
            </a:r>
            <a:endParaRPr>
              <a:latin typeface="Open Sans"/>
              <a:ea typeface="Open Sans"/>
              <a:cs typeface="Open Sans"/>
              <a:sym typeface="Open Sans"/>
            </a:endParaRPr>
          </a:p>
        </p:txBody>
      </p:sp>
      <p:sp>
        <p:nvSpPr>
          <p:cNvPr id="251" name="Google Shape;251;p27"/>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600">
                <a:solidFill>
                  <a:srgbClr val="000000"/>
                </a:solidFill>
                <a:latin typeface="Open Sans"/>
                <a:ea typeface="Open Sans"/>
                <a:cs typeface="Open Sans"/>
                <a:sym typeface="Open Sans"/>
              </a:rPr>
              <a:t>Take</a:t>
            </a:r>
            <a:r>
              <a:rPr lang="en" sz="3600">
                <a:solidFill>
                  <a:srgbClr val="000000"/>
                </a:solidFill>
                <a:latin typeface="Open Sans"/>
                <a:ea typeface="Open Sans"/>
                <a:cs typeface="Open Sans"/>
                <a:sym typeface="Open Sans"/>
              </a:rPr>
              <a:t> a poster</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0"/>
              </a:spcAft>
              <a:buNone/>
            </a:pPr>
            <a:r>
              <a:rPr b="1" lang="en" sz="3600">
                <a:solidFill>
                  <a:srgbClr val="000000"/>
                </a:solidFill>
                <a:latin typeface="Open Sans"/>
                <a:ea typeface="Open Sans"/>
                <a:cs typeface="Open Sans"/>
                <a:sym typeface="Open Sans"/>
              </a:rPr>
              <a:t>Post</a:t>
            </a:r>
            <a:r>
              <a:rPr lang="en" sz="3600">
                <a:solidFill>
                  <a:srgbClr val="000000"/>
                </a:solidFill>
                <a:latin typeface="Open Sans"/>
                <a:ea typeface="Open Sans"/>
                <a:cs typeface="Open Sans"/>
                <a:sym typeface="Open Sans"/>
              </a:rPr>
              <a:t> it at a dangerous intersection</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0"/>
              </a:spcAft>
              <a:buNone/>
            </a:pPr>
            <a:r>
              <a:rPr b="1" lang="en" sz="3600">
                <a:solidFill>
                  <a:srgbClr val="000000"/>
                </a:solidFill>
                <a:latin typeface="Open Sans"/>
                <a:ea typeface="Open Sans"/>
                <a:cs typeface="Open Sans"/>
                <a:sym typeface="Open Sans"/>
              </a:rPr>
              <a:t>Leave</a:t>
            </a:r>
            <a:r>
              <a:rPr lang="en" sz="3600">
                <a:solidFill>
                  <a:srgbClr val="000000"/>
                </a:solidFill>
                <a:latin typeface="Open Sans"/>
                <a:ea typeface="Open Sans"/>
                <a:cs typeface="Open Sans"/>
                <a:sym typeface="Open Sans"/>
              </a:rPr>
              <a:t> your email address with us</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1000"/>
              </a:spcAft>
              <a:buNone/>
            </a:pPr>
            <a:r>
              <a:t/>
            </a:r>
            <a:endParaRPr sz="1400">
              <a:latin typeface="Open Sans"/>
              <a:ea typeface="Open Sans"/>
              <a:cs typeface="Open Sans"/>
              <a:sym typeface="Open Sans"/>
            </a:endParaRPr>
          </a:p>
        </p:txBody>
      </p:sp>
      <p:cxnSp>
        <p:nvCxnSpPr>
          <p:cNvPr id="252" name="Google Shape;252;p27"/>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7"/>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54" name="Google Shape;254;p27"/>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55" name="Google Shape;255;p27"/>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Solution</a:t>
            </a:r>
            <a:endParaRPr sz="1400">
              <a:solidFill>
                <a:srgbClr val="434343"/>
              </a:solidFill>
              <a:latin typeface="Open Sans Light"/>
              <a:ea typeface="Open Sans Light"/>
              <a:cs typeface="Open Sans Light"/>
              <a:sym typeface="Open Sans Light"/>
            </a:endParaRPr>
          </a:p>
        </p:txBody>
      </p:sp>
      <p:sp>
        <p:nvSpPr>
          <p:cNvPr id="256" name="Google Shape;256;p27"/>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57" name="Google Shape;257;p27"/>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How you can help</a:t>
            </a:r>
            <a:endParaRPr sz="1400">
              <a:solidFill>
                <a:srgbClr val="434343"/>
              </a:solidFill>
              <a:latin typeface="Open Sans SemiBold"/>
              <a:ea typeface="Open Sans SemiBold"/>
              <a:cs typeface="Open Sans SemiBold"/>
              <a:sym typeface="Open San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1" name="Shape 261"/>
        <p:cNvGrpSpPr/>
        <p:nvPr/>
      </p:nvGrpSpPr>
      <p:grpSpPr>
        <a:xfrm>
          <a:off x="0" y="0"/>
          <a:ext cx="0" cy="0"/>
          <a:chOff x="0" y="0"/>
          <a:chExt cx="0" cy="0"/>
        </a:xfrm>
      </p:grpSpPr>
      <p:pic>
        <p:nvPicPr>
          <p:cNvPr id="262" name="Google Shape;262;p28"/>
          <p:cNvPicPr preferRelativeResize="0"/>
          <p:nvPr/>
        </p:nvPicPr>
        <p:blipFill rotWithShape="1">
          <a:blip r:embed="rId3">
            <a:alphaModFix/>
          </a:blip>
          <a:srcRect b="12219" l="1195" r="0" t="51819"/>
          <a:stretch/>
        </p:blipFill>
        <p:spPr>
          <a:xfrm>
            <a:off x="0" y="0"/>
            <a:ext cx="9144000" cy="5143499"/>
          </a:xfrm>
          <a:prstGeom prst="rect">
            <a:avLst/>
          </a:prstGeom>
          <a:noFill/>
          <a:ln>
            <a:noFill/>
          </a:ln>
        </p:spPr>
      </p:pic>
      <p:sp>
        <p:nvSpPr>
          <p:cNvPr id="263" name="Google Shape;263;p28"/>
          <p:cNvSpPr/>
          <p:nvPr/>
        </p:nvSpPr>
        <p:spPr>
          <a:xfrm>
            <a:off x="-201" y="-35225"/>
            <a:ext cx="9144000" cy="5178600"/>
          </a:xfrm>
          <a:prstGeom prst="rect">
            <a:avLst/>
          </a:prstGeom>
          <a:solidFill>
            <a:srgbClr val="FFFFFF">
              <a:alpha val="7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ph type="title"/>
          </p:nvPr>
        </p:nvSpPr>
        <p:spPr>
          <a:xfrm>
            <a:off x="2757425" y="1054950"/>
            <a:ext cx="5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How you can help in the future</a:t>
            </a:r>
            <a:endParaRPr>
              <a:latin typeface="Open Sans"/>
              <a:ea typeface="Open Sans"/>
              <a:cs typeface="Open Sans"/>
              <a:sym typeface="Open Sans"/>
            </a:endParaRPr>
          </a:p>
        </p:txBody>
      </p:sp>
      <p:sp>
        <p:nvSpPr>
          <p:cNvPr id="265" name="Google Shape;265;p28"/>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600">
                <a:solidFill>
                  <a:srgbClr val="000000"/>
                </a:solidFill>
                <a:latin typeface="Open Sans"/>
                <a:ea typeface="Open Sans"/>
                <a:cs typeface="Open Sans"/>
                <a:sym typeface="Open Sans"/>
              </a:rPr>
              <a:t>Take</a:t>
            </a:r>
            <a:r>
              <a:rPr lang="en" sz="3600">
                <a:solidFill>
                  <a:srgbClr val="000000"/>
                </a:solidFill>
                <a:latin typeface="Open Sans"/>
                <a:ea typeface="Open Sans"/>
                <a:cs typeface="Open Sans"/>
                <a:sym typeface="Open Sans"/>
              </a:rPr>
              <a:t> a video</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0"/>
              </a:spcAft>
              <a:buNone/>
            </a:pPr>
            <a:r>
              <a:rPr b="1" lang="en" sz="3600">
                <a:solidFill>
                  <a:srgbClr val="000000"/>
                </a:solidFill>
                <a:latin typeface="Open Sans"/>
                <a:ea typeface="Open Sans"/>
                <a:cs typeface="Open Sans"/>
                <a:sym typeface="Open Sans"/>
              </a:rPr>
              <a:t>Post</a:t>
            </a:r>
            <a:r>
              <a:rPr lang="en" sz="3600">
                <a:solidFill>
                  <a:srgbClr val="000000"/>
                </a:solidFill>
                <a:latin typeface="Open Sans"/>
                <a:ea typeface="Open Sans"/>
                <a:cs typeface="Open Sans"/>
                <a:sym typeface="Open Sans"/>
              </a:rPr>
              <a:t> a video</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0"/>
              </a:spcAft>
              <a:buNone/>
            </a:pPr>
            <a:r>
              <a:rPr b="1" lang="en" sz="3600">
                <a:solidFill>
                  <a:srgbClr val="000000"/>
                </a:solidFill>
                <a:latin typeface="Open Sans"/>
                <a:ea typeface="Open Sans"/>
                <a:cs typeface="Open Sans"/>
                <a:sym typeface="Open Sans"/>
              </a:rPr>
              <a:t>Share</a:t>
            </a:r>
            <a:r>
              <a:rPr lang="en" sz="3600">
                <a:solidFill>
                  <a:srgbClr val="000000"/>
                </a:solidFill>
                <a:latin typeface="Open Sans"/>
                <a:ea typeface="Open Sans"/>
                <a:cs typeface="Open Sans"/>
                <a:sym typeface="Open Sans"/>
              </a:rPr>
              <a:t> a video</a:t>
            </a:r>
            <a:endParaRPr sz="3600">
              <a:solidFill>
                <a:srgbClr val="000000"/>
              </a:solidFill>
              <a:latin typeface="Open Sans"/>
              <a:ea typeface="Open Sans"/>
              <a:cs typeface="Open Sans"/>
              <a:sym typeface="Open Sans"/>
            </a:endParaRPr>
          </a:p>
          <a:p>
            <a:pPr indent="0" lvl="0" marL="0" rtl="0" algn="l">
              <a:lnSpc>
                <a:spcPct val="100000"/>
              </a:lnSpc>
              <a:spcBef>
                <a:spcPts val="1000"/>
              </a:spcBef>
              <a:spcAft>
                <a:spcPts val="1000"/>
              </a:spcAft>
              <a:buNone/>
            </a:pPr>
            <a:r>
              <a:t/>
            </a:r>
            <a:endParaRPr sz="1400">
              <a:latin typeface="Open Sans"/>
              <a:ea typeface="Open Sans"/>
              <a:cs typeface="Open Sans"/>
              <a:sym typeface="Open Sans"/>
            </a:endParaRPr>
          </a:p>
        </p:txBody>
      </p:sp>
      <p:cxnSp>
        <p:nvCxnSpPr>
          <p:cNvPr id="266" name="Google Shape;266;p28"/>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28"/>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68" name="Google Shape;268;p28"/>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69" name="Google Shape;269;p28"/>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Solution</a:t>
            </a:r>
            <a:endParaRPr sz="1400">
              <a:solidFill>
                <a:srgbClr val="434343"/>
              </a:solidFill>
              <a:latin typeface="Open Sans Light"/>
              <a:ea typeface="Open Sans Light"/>
              <a:cs typeface="Open Sans Light"/>
              <a:sym typeface="Open Sans Light"/>
            </a:endParaRPr>
          </a:p>
        </p:txBody>
      </p:sp>
      <p:sp>
        <p:nvSpPr>
          <p:cNvPr id="270" name="Google Shape;270;p28"/>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71" name="Google Shape;271;p28"/>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How you can help</a:t>
            </a:r>
            <a:endParaRPr sz="1400">
              <a:solidFill>
                <a:srgbClr val="434343"/>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29"/>
          <p:cNvPicPr preferRelativeResize="0"/>
          <p:nvPr/>
        </p:nvPicPr>
        <p:blipFill rotWithShape="1">
          <a:blip r:embed="rId3">
            <a:alphaModFix/>
          </a:blip>
          <a:srcRect b="12219" l="1195" r="0" t="51819"/>
          <a:stretch/>
        </p:blipFill>
        <p:spPr>
          <a:xfrm>
            <a:off x="0" y="0"/>
            <a:ext cx="9144000" cy="5143499"/>
          </a:xfrm>
          <a:prstGeom prst="rect">
            <a:avLst/>
          </a:prstGeom>
          <a:noFill/>
          <a:ln>
            <a:noFill/>
          </a:ln>
        </p:spPr>
      </p:pic>
      <p:sp>
        <p:nvSpPr>
          <p:cNvPr id="277" name="Google Shape;277;p29"/>
          <p:cNvSpPr/>
          <p:nvPr/>
        </p:nvSpPr>
        <p:spPr>
          <a:xfrm>
            <a:off x="-201" y="-35225"/>
            <a:ext cx="9144000" cy="5178600"/>
          </a:xfrm>
          <a:prstGeom prst="rect">
            <a:avLst/>
          </a:prstGeom>
          <a:solidFill>
            <a:srgbClr val="FFFFFF">
              <a:alpha val="7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txBox="1"/>
          <p:nvPr>
            <p:ph type="title"/>
          </p:nvPr>
        </p:nvSpPr>
        <p:spPr>
          <a:xfrm>
            <a:off x="2757425" y="1054950"/>
            <a:ext cx="5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How you can help in the future</a:t>
            </a:r>
            <a:endParaRPr>
              <a:latin typeface="Open Sans"/>
              <a:ea typeface="Open Sans"/>
              <a:cs typeface="Open Sans"/>
              <a:sym typeface="Open Sans"/>
            </a:endParaRPr>
          </a:p>
        </p:txBody>
      </p:sp>
      <p:sp>
        <p:nvSpPr>
          <p:cNvPr id="279" name="Google Shape;279;p29"/>
          <p:cNvSpPr txBox="1"/>
          <p:nvPr>
            <p:ph idx="1" type="body"/>
          </p:nvPr>
        </p:nvSpPr>
        <p:spPr>
          <a:xfrm>
            <a:off x="2757425" y="1694849"/>
            <a:ext cx="49611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000000"/>
                </a:solidFill>
                <a:latin typeface="Open Sans Light"/>
                <a:ea typeface="Open Sans Light"/>
                <a:cs typeface="Open Sans Light"/>
                <a:sym typeface="Open Sans Light"/>
              </a:rPr>
              <a:t>We need you to become the </a:t>
            </a:r>
            <a:r>
              <a:rPr b="1" lang="en" sz="2000">
                <a:solidFill>
                  <a:srgbClr val="000000"/>
                </a:solidFill>
                <a:latin typeface="Open Sans"/>
                <a:ea typeface="Open Sans"/>
                <a:cs typeface="Open Sans"/>
                <a:sym typeface="Open Sans"/>
              </a:rPr>
              <a:t>ambassadors</a:t>
            </a:r>
            <a:r>
              <a:rPr lang="en" sz="2000">
                <a:solidFill>
                  <a:srgbClr val="000000"/>
                </a:solidFill>
                <a:latin typeface="Open Sans Light"/>
                <a:ea typeface="Open Sans Light"/>
                <a:cs typeface="Open Sans Light"/>
                <a:sym typeface="Open Sans Light"/>
              </a:rPr>
              <a:t> of this project</a:t>
            </a:r>
            <a:endParaRPr sz="2000">
              <a:solidFill>
                <a:srgbClr val="000000"/>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b="1" lang="en" sz="2000">
                <a:solidFill>
                  <a:srgbClr val="000000"/>
                </a:solidFill>
                <a:latin typeface="Open Sans"/>
                <a:ea typeface="Open Sans"/>
                <a:cs typeface="Open Sans"/>
                <a:sym typeface="Open Sans"/>
              </a:rPr>
              <a:t>Moderate</a:t>
            </a:r>
            <a:r>
              <a:rPr lang="en" sz="2000">
                <a:solidFill>
                  <a:srgbClr val="000000"/>
                </a:solidFill>
                <a:latin typeface="Open Sans Light"/>
                <a:ea typeface="Open Sans Light"/>
                <a:cs typeface="Open Sans Light"/>
                <a:sym typeface="Open Sans Light"/>
              </a:rPr>
              <a:t> the social media channels</a:t>
            </a:r>
            <a:endParaRPr sz="2000">
              <a:solidFill>
                <a:srgbClr val="000000"/>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b="1" lang="en" sz="2000">
                <a:solidFill>
                  <a:srgbClr val="000000"/>
                </a:solidFill>
                <a:latin typeface="Open Sans"/>
                <a:ea typeface="Open Sans"/>
                <a:cs typeface="Open Sans"/>
                <a:sym typeface="Open Sans"/>
              </a:rPr>
              <a:t>Continue</a:t>
            </a:r>
            <a:r>
              <a:rPr lang="en" sz="2000">
                <a:solidFill>
                  <a:srgbClr val="000000"/>
                </a:solidFill>
                <a:latin typeface="Open Sans Light"/>
                <a:ea typeface="Open Sans Light"/>
                <a:cs typeface="Open Sans Light"/>
                <a:sym typeface="Open Sans Light"/>
              </a:rPr>
              <a:t> to print up the poster and post in the most problematic intersections </a:t>
            </a:r>
            <a:endParaRPr sz="2000">
              <a:solidFill>
                <a:srgbClr val="000000"/>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b="1" lang="en" sz="2000">
                <a:solidFill>
                  <a:srgbClr val="000000"/>
                </a:solidFill>
                <a:latin typeface="Open Sans"/>
                <a:ea typeface="Open Sans"/>
                <a:cs typeface="Open Sans"/>
                <a:sym typeface="Open Sans"/>
              </a:rPr>
              <a:t>Spread</a:t>
            </a:r>
            <a:r>
              <a:rPr lang="en" sz="2000">
                <a:solidFill>
                  <a:srgbClr val="000000"/>
                </a:solidFill>
                <a:latin typeface="Open Sans Light"/>
                <a:ea typeface="Open Sans Light"/>
                <a:cs typeface="Open Sans Light"/>
                <a:sym typeface="Open Sans Light"/>
              </a:rPr>
              <a:t> the word</a:t>
            </a:r>
            <a:endParaRPr sz="2000">
              <a:solidFill>
                <a:srgbClr val="000000"/>
              </a:solidFill>
              <a:latin typeface="Open Sans Light"/>
              <a:ea typeface="Open Sans Light"/>
              <a:cs typeface="Open Sans Light"/>
              <a:sym typeface="Open Sans Light"/>
            </a:endParaRPr>
          </a:p>
          <a:p>
            <a:pPr indent="0" lvl="0" marL="0" rtl="0" algn="l">
              <a:lnSpc>
                <a:spcPct val="100000"/>
              </a:lnSpc>
              <a:spcBef>
                <a:spcPts val="1000"/>
              </a:spcBef>
              <a:spcAft>
                <a:spcPts val="1000"/>
              </a:spcAft>
              <a:buNone/>
            </a:pPr>
            <a:r>
              <a:t/>
            </a:r>
            <a:endParaRPr>
              <a:latin typeface="Open Sans"/>
              <a:ea typeface="Open Sans"/>
              <a:cs typeface="Open Sans"/>
              <a:sym typeface="Open Sans"/>
            </a:endParaRPr>
          </a:p>
        </p:txBody>
      </p:sp>
      <p:sp>
        <p:nvSpPr>
          <p:cNvPr id="280" name="Google Shape;280;p29"/>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81" name="Google Shape;281;p29"/>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82" name="Google Shape;282;p29"/>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Solution</a:t>
            </a:r>
            <a:endParaRPr sz="1400">
              <a:solidFill>
                <a:srgbClr val="434343"/>
              </a:solidFill>
              <a:latin typeface="Open Sans Light"/>
              <a:ea typeface="Open Sans Light"/>
              <a:cs typeface="Open Sans Light"/>
              <a:sym typeface="Open Sans Light"/>
            </a:endParaRPr>
          </a:p>
        </p:txBody>
      </p:sp>
      <p:sp>
        <p:nvSpPr>
          <p:cNvPr id="283" name="Google Shape;283;p29"/>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84" name="Google Shape;284;p29"/>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SemiBold"/>
                <a:ea typeface="Open Sans SemiBold"/>
                <a:cs typeface="Open Sans SemiBold"/>
                <a:sym typeface="Open Sans SemiBold"/>
              </a:rPr>
              <a:t>How you can help</a:t>
            </a:r>
            <a:endParaRPr sz="1400">
              <a:solidFill>
                <a:srgbClr val="434343"/>
              </a:solidFill>
              <a:latin typeface="Open Sans SemiBold"/>
              <a:ea typeface="Open Sans SemiBold"/>
              <a:cs typeface="Open Sans SemiBold"/>
              <a:sym typeface="Open Sans SemiBold"/>
            </a:endParaRPr>
          </a:p>
        </p:txBody>
      </p:sp>
      <p:cxnSp>
        <p:nvCxnSpPr>
          <p:cNvPr id="285" name="Google Shape;285;p29"/>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9" name="Shape 289"/>
        <p:cNvGrpSpPr/>
        <p:nvPr/>
      </p:nvGrpSpPr>
      <p:grpSpPr>
        <a:xfrm>
          <a:off x="0" y="0"/>
          <a:ext cx="0" cy="0"/>
          <a:chOff x="0" y="0"/>
          <a:chExt cx="0" cy="0"/>
        </a:xfrm>
      </p:grpSpPr>
      <p:pic>
        <p:nvPicPr>
          <p:cNvPr id="290" name="Google Shape;290;p30"/>
          <p:cNvPicPr preferRelativeResize="0"/>
          <p:nvPr/>
        </p:nvPicPr>
        <p:blipFill rotWithShape="1">
          <a:blip r:embed="rId3">
            <a:alphaModFix/>
          </a:blip>
          <a:srcRect b="12219" l="1195" r="0" t="51819"/>
          <a:stretch/>
        </p:blipFill>
        <p:spPr>
          <a:xfrm>
            <a:off x="0" y="0"/>
            <a:ext cx="9144000" cy="5143499"/>
          </a:xfrm>
          <a:prstGeom prst="rect">
            <a:avLst/>
          </a:prstGeom>
          <a:noFill/>
          <a:ln>
            <a:noFill/>
          </a:ln>
        </p:spPr>
      </p:pic>
      <p:sp>
        <p:nvSpPr>
          <p:cNvPr id="291" name="Google Shape;291;p30"/>
          <p:cNvSpPr/>
          <p:nvPr/>
        </p:nvSpPr>
        <p:spPr>
          <a:xfrm>
            <a:off x="-201" y="-35225"/>
            <a:ext cx="9144000" cy="5178600"/>
          </a:xfrm>
          <a:prstGeom prst="rect">
            <a:avLst/>
          </a:prstGeom>
          <a:solidFill>
            <a:srgbClr val="FFFFFF">
              <a:alpha val="7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txBox="1"/>
          <p:nvPr>
            <p:ph idx="1" type="body"/>
          </p:nvPr>
        </p:nvSpPr>
        <p:spPr>
          <a:xfrm>
            <a:off x="2757425" y="1237649"/>
            <a:ext cx="4961100" cy="17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600">
                <a:solidFill>
                  <a:srgbClr val="000000"/>
                </a:solidFill>
                <a:latin typeface="Open Sans"/>
                <a:ea typeface="Open Sans"/>
                <a:cs typeface="Open Sans"/>
                <a:sym typeface="Open Sans"/>
              </a:rPr>
              <a:t>Thank you</a:t>
            </a:r>
            <a:endParaRPr b="1" sz="3600">
              <a:solidFill>
                <a:srgbClr val="000000"/>
              </a:solidFill>
              <a:latin typeface="Open Sans"/>
              <a:ea typeface="Open Sans"/>
              <a:cs typeface="Open Sans"/>
              <a:sym typeface="Open Sans"/>
            </a:endParaRPr>
          </a:p>
          <a:p>
            <a:pPr indent="0" lvl="0" marL="0" rtl="0" algn="l">
              <a:lnSpc>
                <a:spcPct val="100000"/>
              </a:lnSpc>
              <a:spcBef>
                <a:spcPts val="1000"/>
              </a:spcBef>
              <a:spcAft>
                <a:spcPts val="1000"/>
              </a:spcAft>
              <a:buNone/>
            </a:pPr>
            <a:r>
              <a:t/>
            </a:r>
            <a:endParaRPr b="1" sz="3600">
              <a:solidFill>
                <a:srgbClr val="000000"/>
              </a:solidFill>
              <a:latin typeface="Open Sans"/>
              <a:ea typeface="Open Sans"/>
              <a:cs typeface="Open Sans"/>
              <a:sym typeface="Open Sans"/>
            </a:endParaRPr>
          </a:p>
        </p:txBody>
      </p:sp>
      <p:cxnSp>
        <p:nvCxnSpPr>
          <p:cNvPr id="293" name="Google Shape;293;p30"/>
          <p:cNvCxnSpPr/>
          <p:nvPr/>
        </p:nvCxnSpPr>
        <p:spPr>
          <a:xfrm>
            <a:off x="2413525" y="930450"/>
            <a:ext cx="0" cy="32826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30"/>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Thank you</a:t>
            </a:r>
            <a:endParaRPr sz="1400">
              <a:solidFill>
                <a:srgbClr val="434343"/>
              </a:solidFill>
              <a:latin typeface="Open Sans Light"/>
              <a:ea typeface="Open Sans Light"/>
              <a:cs typeface="Open Sans Light"/>
              <a:sym typeface="Open Sans Light"/>
            </a:endParaRPr>
          </a:p>
        </p:txBody>
      </p:sp>
      <p:sp>
        <p:nvSpPr>
          <p:cNvPr id="295" name="Google Shape;295;p30"/>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Problem review</a:t>
            </a:r>
            <a:endParaRPr sz="1400">
              <a:solidFill>
                <a:srgbClr val="434343"/>
              </a:solidFill>
              <a:latin typeface="Open Sans Light"/>
              <a:ea typeface="Open Sans Light"/>
              <a:cs typeface="Open Sans Light"/>
              <a:sym typeface="Open Sans Light"/>
            </a:endParaRPr>
          </a:p>
        </p:txBody>
      </p:sp>
      <p:sp>
        <p:nvSpPr>
          <p:cNvPr id="296" name="Google Shape;296;p30"/>
          <p:cNvSpPr txBox="1"/>
          <p:nvPr>
            <p:ph idx="1" type="body"/>
          </p:nvPr>
        </p:nvSpPr>
        <p:spPr>
          <a:xfrm>
            <a:off x="219711"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Solution</a:t>
            </a:r>
            <a:endParaRPr sz="1400">
              <a:solidFill>
                <a:srgbClr val="434343"/>
              </a:solidFill>
              <a:latin typeface="Open Sans Light"/>
              <a:ea typeface="Open Sans Light"/>
              <a:cs typeface="Open Sans Light"/>
              <a:sym typeface="Open Sans Light"/>
            </a:endParaRPr>
          </a:p>
        </p:txBody>
      </p:sp>
      <p:sp>
        <p:nvSpPr>
          <p:cNvPr id="297" name="Google Shape;297;p30"/>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we got here</a:t>
            </a:r>
            <a:endParaRPr sz="1400">
              <a:solidFill>
                <a:srgbClr val="434343"/>
              </a:solidFill>
              <a:latin typeface="Open Sans Light"/>
              <a:ea typeface="Open Sans Light"/>
              <a:cs typeface="Open Sans Light"/>
              <a:sym typeface="Open Sans Light"/>
            </a:endParaRPr>
          </a:p>
        </p:txBody>
      </p:sp>
      <p:sp>
        <p:nvSpPr>
          <p:cNvPr id="298" name="Google Shape;298;p30"/>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434343"/>
                </a:solidFill>
                <a:latin typeface="Open Sans Light"/>
                <a:ea typeface="Open Sans Light"/>
                <a:cs typeface="Open Sans Light"/>
                <a:sym typeface="Open Sans Light"/>
              </a:rPr>
              <a:t>How you can help</a:t>
            </a:r>
            <a:endParaRPr sz="1400">
              <a:solidFill>
                <a:srgbClr val="434343"/>
              </a:solidFill>
              <a:latin typeface="Open Sans Light"/>
              <a:ea typeface="Open Sans Light"/>
              <a:cs typeface="Open Sans Light"/>
              <a:sym typeface="Open Sans Light"/>
            </a:endParaRPr>
          </a:p>
        </p:txBody>
      </p:sp>
      <p:pic>
        <p:nvPicPr>
          <p:cNvPr id="299" name="Google Shape;299;p30"/>
          <p:cNvPicPr preferRelativeResize="0"/>
          <p:nvPr/>
        </p:nvPicPr>
        <p:blipFill>
          <a:blip r:embed="rId4">
            <a:alphaModFix/>
          </a:blip>
          <a:stretch>
            <a:fillRect/>
          </a:stretch>
        </p:blipFill>
        <p:spPr>
          <a:xfrm>
            <a:off x="4206588" y="2068050"/>
            <a:ext cx="1057800" cy="1057800"/>
          </a:xfrm>
          <a:prstGeom prst="rect">
            <a:avLst/>
          </a:prstGeom>
          <a:noFill/>
          <a:ln>
            <a:noFill/>
          </a:ln>
        </p:spPr>
      </p:pic>
      <p:pic>
        <p:nvPicPr>
          <p:cNvPr id="300" name="Google Shape;300;p30"/>
          <p:cNvPicPr preferRelativeResize="0"/>
          <p:nvPr/>
        </p:nvPicPr>
        <p:blipFill>
          <a:blip r:embed="rId5">
            <a:alphaModFix/>
          </a:blip>
          <a:stretch>
            <a:fillRect/>
          </a:stretch>
        </p:blipFill>
        <p:spPr>
          <a:xfrm>
            <a:off x="3024976" y="2310601"/>
            <a:ext cx="572699" cy="572699"/>
          </a:xfrm>
          <a:prstGeom prst="rect">
            <a:avLst/>
          </a:prstGeom>
          <a:noFill/>
          <a:ln>
            <a:noFill/>
          </a:ln>
        </p:spPr>
      </p:pic>
      <p:sp>
        <p:nvSpPr>
          <p:cNvPr id="301" name="Google Shape;301;p30"/>
          <p:cNvSpPr txBox="1"/>
          <p:nvPr/>
        </p:nvSpPr>
        <p:spPr>
          <a:xfrm>
            <a:off x="2595225" y="2740650"/>
            <a:ext cx="14322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@PGHleftness</a:t>
            </a:r>
            <a:endParaRPr b="1"/>
          </a:p>
        </p:txBody>
      </p:sp>
      <p:sp>
        <p:nvSpPr>
          <p:cNvPr id="302" name="Google Shape;302;p30"/>
          <p:cNvSpPr txBox="1"/>
          <p:nvPr/>
        </p:nvSpPr>
        <p:spPr>
          <a:xfrm>
            <a:off x="4225889" y="2740650"/>
            <a:ext cx="10578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@PGHleft</a:t>
            </a:r>
            <a:endParaRPr b="1"/>
          </a:p>
        </p:txBody>
      </p:sp>
      <p:sp>
        <p:nvSpPr>
          <p:cNvPr id="303" name="Google Shape;303;p30"/>
          <p:cNvSpPr txBox="1"/>
          <p:nvPr/>
        </p:nvSpPr>
        <p:spPr>
          <a:xfrm>
            <a:off x="5367349" y="2421725"/>
            <a:ext cx="32583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#PGHleftisntright</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24482" l="0" r="0" t="0"/>
          <a:stretch/>
        </p:blipFill>
        <p:spPr>
          <a:xfrm>
            <a:off x="0" y="-39950"/>
            <a:ext cx="9144003" cy="5178601"/>
          </a:xfrm>
          <a:prstGeom prst="rect">
            <a:avLst/>
          </a:prstGeom>
          <a:noFill/>
          <a:ln>
            <a:noFill/>
          </a:ln>
        </p:spPr>
      </p:pic>
      <p:sp>
        <p:nvSpPr>
          <p:cNvPr id="64" name="Google Shape;64;p14"/>
          <p:cNvSpPr/>
          <p:nvPr/>
        </p:nvSpPr>
        <p:spPr>
          <a:xfrm>
            <a:off x="-1257" y="-35225"/>
            <a:ext cx="9144000" cy="5178600"/>
          </a:xfrm>
          <a:prstGeom prst="rect">
            <a:avLst/>
          </a:prstGeom>
          <a:solidFill>
            <a:srgbClr val="262626">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Thank you to our participants</a:t>
            </a:r>
            <a:endParaRPr>
              <a:solidFill>
                <a:srgbClr val="FFFFFF"/>
              </a:solidFill>
              <a:latin typeface="Open Sans"/>
              <a:ea typeface="Open Sans"/>
              <a:cs typeface="Open Sans"/>
              <a:sym typeface="Open Sans"/>
            </a:endParaRPr>
          </a:p>
        </p:txBody>
      </p:sp>
      <p:sp>
        <p:nvSpPr>
          <p:cNvPr id="66" name="Google Shape;66;p14"/>
          <p:cNvSpPr txBox="1"/>
          <p:nvPr>
            <p:ph idx="1" type="body"/>
          </p:nvPr>
        </p:nvSpPr>
        <p:spPr>
          <a:xfrm>
            <a:off x="2757425" y="21520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Open Sans Light"/>
                <a:ea typeface="Open Sans Light"/>
                <a:cs typeface="Open Sans Light"/>
                <a:sym typeface="Open Sans Light"/>
              </a:rPr>
              <a:t>We want to thank you for sharing those moments of almost getting hit by cars in intersections and almost running over pedestrians. This could not have been easy.</a:t>
            </a:r>
            <a:endParaRPr>
              <a:solidFill>
                <a:srgbClr val="FFFFFF"/>
              </a:solidFill>
              <a:latin typeface="Open Sans Light"/>
              <a:ea typeface="Open Sans Light"/>
              <a:cs typeface="Open Sans Light"/>
              <a:sym typeface="Open Sans Light"/>
            </a:endParaRPr>
          </a:p>
        </p:txBody>
      </p:sp>
      <p:cxnSp>
        <p:nvCxnSpPr>
          <p:cNvPr id="67" name="Google Shape;67;p14"/>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68" name="Google Shape;68;p14"/>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Thank you</a:t>
            </a:r>
            <a:endParaRPr sz="1400">
              <a:solidFill>
                <a:srgbClr val="FFFFFF"/>
              </a:solidFill>
              <a:latin typeface="Open Sans SemiBold"/>
              <a:ea typeface="Open Sans SemiBold"/>
              <a:cs typeface="Open Sans SemiBold"/>
              <a:sym typeface="Open Sans SemiBold"/>
            </a:endParaRPr>
          </a:p>
        </p:txBody>
      </p:sp>
      <p:sp>
        <p:nvSpPr>
          <p:cNvPr id="69" name="Google Shape;69;p14"/>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Problem review</a:t>
            </a:r>
            <a:endParaRPr sz="1400">
              <a:solidFill>
                <a:srgbClr val="FFFFFF"/>
              </a:solidFill>
              <a:latin typeface="Open Sans Light"/>
              <a:ea typeface="Open Sans Light"/>
              <a:cs typeface="Open Sans Light"/>
              <a:sym typeface="Open Sans Light"/>
            </a:endParaRPr>
          </a:p>
        </p:txBody>
      </p:sp>
      <p:sp>
        <p:nvSpPr>
          <p:cNvPr id="70" name="Google Shape;70;p14"/>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71" name="Google Shape;71;p14"/>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72" name="Google Shape;72;p14"/>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76" name="Shape 76"/>
        <p:cNvGrpSpPr/>
        <p:nvPr/>
      </p:nvGrpSpPr>
      <p:grpSpPr>
        <a:xfrm>
          <a:off x="0" y="0"/>
          <a:ext cx="0" cy="0"/>
          <a:chOff x="0" y="0"/>
          <a:chExt cx="0" cy="0"/>
        </a:xfrm>
      </p:grpSpPr>
      <p:pic>
        <p:nvPicPr>
          <p:cNvPr id="77" name="Google Shape;77;p15"/>
          <p:cNvPicPr preferRelativeResize="0"/>
          <p:nvPr/>
        </p:nvPicPr>
        <p:blipFill rotWithShape="1">
          <a:blip r:embed="rId3">
            <a:alphaModFix/>
          </a:blip>
          <a:srcRect b="24482" l="0" r="0" t="0"/>
          <a:stretch/>
        </p:blipFill>
        <p:spPr>
          <a:xfrm>
            <a:off x="0" y="-39950"/>
            <a:ext cx="9144003" cy="5178601"/>
          </a:xfrm>
          <a:prstGeom prst="rect">
            <a:avLst/>
          </a:prstGeom>
          <a:noFill/>
          <a:ln>
            <a:noFill/>
          </a:ln>
        </p:spPr>
      </p:pic>
      <p:sp>
        <p:nvSpPr>
          <p:cNvPr id="78" name="Google Shape;78;p15"/>
          <p:cNvSpPr/>
          <p:nvPr/>
        </p:nvSpPr>
        <p:spPr>
          <a:xfrm>
            <a:off x="-1257" y="-35225"/>
            <a:ext cx="9144000" cy="5178600"/>
          </a:xfrm>
          <a:prstGeom prst="rect">
            <a:avLst/>
          </a:prstGeom>
          <a:solidFill>
            <a:srgbClr val="262626">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Thank you to our participants</a:t>
            </a:r>
            <a:endParaRPr>
              <a:solidFill>
                <a:srgbClr val="FFFFFF"/>
              </a:solidFill>
              <a:latin typeface="Open Sans"/>
              <a:ea typeface="Open Sans"/>
              <a:cs typeface="Open Sans"/>
              <a:sym typeface="Open Sans"/>
            </a:endParaRPr>
          </a:p>
        </p:txBody>
      </p:sp>
      <p:sp>
        <p:nvSpPr>
          <p:cNvPr id="80" name="Google Shape;80;p15"/>
          <p:cNvSpPr txBox="1"/>
          <p:nvPr>
            <p:ph idx="1" type="body"/>
          </p:nvPr>
        </p:nvSpPr>
        <p:spPr>
          <a:xfrm>
            <a:off x="2757425" y="21520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Light"/>
                <a:ea typeface="Open Sans Light"/>
                <a:cs typeface="Open Sans Light"/>
                <a:sym typeface="Open Sans Light"/>
              </a:rPr>
              <a:t>Drivers</a:t>
            </a:r>
            <a:endParaRPr>
              <a:solidFill>
                <a:srgbClr val="FFFFFF"/>
              </a:solidFill>
              <a:latin typeface="Open Sans Light"/>
              <a:ea typeface="Open Sans Light"/>
              <a:cs typeface="Open Sans Light"/>
              <a:sym typeface="Open Sans Light"/>
            </a:endParaRPr>
          </a:p>
          <a:p>
            <a:pPr indent="0" lvl="0" marL="0" rtl="0" algn="l">
              <a:spcBef>
                <a:spcPts val="1600"/>
              </a:spcBef>
              <a:spcAft>
                <a:spcPts val="0"/>
              </a:spcAft>
              <a:buNone/>
            </a:pPr>
            <a:r>
              <a:rPr lang="en">
                <a:solidFill>
                  <a:srgbClr val="FFFFFF"/>
                </a:solidFill>
                <a:latin typeface="Open Sans Light"/>
                <a:ea typeface="Open Sans Light"/>
                <a:cs typeface="Open Sans Light"/>
                <a:sym typeface="Open Sans Light"/>
              </a:rPr>
              <a:t>Pedestrians</a:t>
            </a:r>
            <a:endParaRPr>
              <a:solidFill>
                <a:srgbClr val="FFFFFF"/>
              </a:solidFill>
              <a:latin typeface="Open Sans Light"/>
              <a:ea typeface="Open Sans Light"/>
              <a:cs typeface="Open Sans Light"/>
              <a:sym typeface="Open Sans Light"/>
            </a:endParaRPr>
          </a:p>
          <a:p>
            <a:pPr indent="0" lvl="0" marL="0" rtl="0" algn="l">
              <a:spcBef>
                <a:spcPts val="1600"/>
              </a:spcBef>
              <a:spcAft>
                <a:spcPts val="0"/>
              </a:spcAft>
              <a:buNone/>
            </a:pPr>
            <a:r>
              <a:rPr lang="en">
                <a:solidFill>
                  <a:srgbClr val="FFFFFF"/>
                </a:solidFill>
                <a:latin typeface="Open Sans Light"/>
                <a:ea typeface="Open Sans Light"/>
                <a:cs typeface="Open Sans Light"/>
                <a:sym typeface="Open Sans Light"/>
              </a:rPr>
              <a:t>Cyclists</a:t>
            </a:r>
            <a:endParaRPr>
              <a:solidFill>
                <a:srgbClr val="FFFFFF"/>
              </a:solidFill>
              <a:latin typeface="Open Sans Light"/>
              <a:ea typeface="Open Sans Light"/>
              <a:cs typeface="Open Sans Light"/>
              <a:sym typeface="Open Sans Light"/>
            </a:endParaRPr>
          </a:p>
          <a:p>
            <a:pPr indent="0" lvl="0" marL="0" rtl="0" algn="l">
              <a:spcBef>
                <a:spcPts val="1600"/>
              </a:spcBef>
              <a:spcAft>
                <a:spcPts val="1600"/>
              </a:spcAft>
              <a:buNone/>
            </a:pPr>
            <a:r>
              <a:rPr lang="en">
                <a:solidFill>
                  <a:srgbClr val="FFFFFF"/>
                </a:solidFill>
                <a:latin typeface="Open Sans Light"/>
                <a:ea typeface="Open Sans Light"/>
                <a:cs typeface="Open Sans Light"/>
                <a:sym typeface="Open Sans Light"/>
              </a:rPr>
              <a:t>Pittsburgh Bike Coalition</a:t>
            </a:r>
            <a:endParaRPr>
              <a:solidFill>
                <a:srgbClr val="FFFFFF"/>
              </a:solidFill>
              <a:latin typeface="Open Sans Light"/>
              <a:ea typeface="Open Sans Light"/>
              <a:cs typeface="Open Sans Light"/>
              <a:sym typeface="Open Sans Light"/>
            </a:endParaRPr>
          </a:p>
        </p:txBody>
      </p:sp>
      <p:cxnSp>
        <p:nvCxnSpPr>
          <p:cNvPr id="81" name="Google Shape;81;p15"/>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82" name="Google Shape;82;p15"/>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Thank you</a:t>
            </a:r>
            <a:endParaRPr sz="1400">
              <a:solidFill>
                <a:srgbClr val="FFFFFF"/>
              </a:solidFill>
              <a:latin typeface="Open Sans SemiBold"/>
              <a:ea typeface="Open Sans SemiBold"/>
              <a:cs typeface="Open Sans SemiBold"/>
              <a:sym typeface="Open Sans SemiBold"/>
            </a:endParaRPr>
          </a:p>
        </p:txBody>
      </p:sp>
      <p:sp>
        <p:nvSpPr>
          <p:cNvPr id="83" name="Google Shape;83;p15"/>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Problem review</a:t>
            </a:r>
            <a:endParaRPr sz="1400">
              <a:solidFill>
                <a:srgbClr val="FFFFFF"/>
              </a:solidFill>
              <a:latin typeface="Open Sans Light"/>
              <a:ea typeface="Open Sans Light"/>
              <a:cs typeface="Open Sans Light"/>
              <a:sym typeface="Open Sans Light"/>
            </a:endParaRPr>
          </a:p>
        </p:txBody>
      </p:sp>
      <p:sp>
        <p:nvSpPr>
          <p:cNvPr id="84" name="Google Shape;84;p15"/>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85" name="Google Shape;85;p15"/>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86" name="Google Shape;86;p15"/>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b="29030" l="0" r="11316" t="19212"/>
          <a:stretch/>
        </p:blipFill>
        <p:spPr>
          <a:xfrm>
            <a:off x="23274" y="0"/>
            <a:ext cx="9120524" cy="5143501"/>
          </a:xfrm>
          <a:prstGeom prst="rect">
            <a:avLst/>
          </a:prstGeom>
          <a:noFill/>
          <a:ln>
            <a:noFill/>
          </a:ln>
        </p:spPr>
      </p:pic>
      <p:sp>
        <p:nvSpPr>
          <p:cNvPr id="92" name="Google Shape;92;p16"/>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Problem review</a:t>
            </a:r>
            <a:endParaRPr>
              <a:solidFill>
                <a:srgbClr val="FFFFFF"/>
              </a:solidFill>
              <a:latin typeface="Open Sans"/>
              <a:ea typeface="Open Sans"/>
              <a:cs typeface="Open Sans"/>
              <a:sym typeface="Open Sans"/>
            </a:endParaRPr>
          </a:p>
        </p:txBody>
      </p:sp>
      <p:sp>
        <p:nvSpPr>
          <p:cNvPr id="94" name="Google Shape;94;p16"/>
          <p:cNvSpPr txBox="1"/>
          <p:nvPr>
            <p:ph idx="1" type="body"/>
          </p:nvPr>
        </p:nvSpPr>
        <p:spPr>
          <a:xfrm>
            <a:off x="2757425" y="21520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Open Sans Light"/>
                <a:ea typeface="Open Sans Light"/>
                <a:cs typeface="Open Sans Light"/>
                <a:sym typeface="Open Sans Light"/>
              </a:rPr>
              <a:t>The Pittsburgh Left is a cultural tradition where the first left-turning vehicle takes precedence over vehicles going straight through an intersection.</a:t>
            </a:r>
            <a:endParaRPr>
              <a:solidFill>
                <a:srgbClr val="FFFFFF"/>
              </a:solidFill>
              <a:latin typeface="Open Sans Light"/>
              <a:ea typeface="Open Sans Light"/>
              <a:cs typeface="Open Sans Light"/>
              <a:sym typeface="Open Sans Light"/>
            </a:endParaRPr>
          </a:p>
        </p:txBody>
      </p:sp>
      <p:cxnSp>
        <p:nvCxnSpPr>
          <p:cNvPr id="95" name="Google Shape;95;p16"/>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96" name="Google Shape;96;p16"/>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97" name="Google Shape;97;p16"/>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Problem review</a:t>
            </a:r>
            <a:endParaRPr sz="1400">
              <a:solidFill>
                <a:srgbClr val="FFFFFF"/>
              </a:solidFill>
              <a:latin typeface="Open Sans SemiBold"/>
              <a:ea typeface="Open Sans SemiBold"/>
              <a:cs typeface="Open Sans SemiBold"/>
              <a:sym typeface="Open Sans SemiBold"/>
            </a:endParaRPr>
          </a:p>
        </p:txBody>
      </p:sp>
      <p:sp>
        <p:nvSpPr>
          <p:cNvPr id="98" name="Google Shape;98;p16"/>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99" name="Google Shape;99;p16"/>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
        <p:nvSpPr>
          <p:cNvPr id="100" name="Google Shape;100;p16"/>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29030" l="0" r="11316" t="19212"/>
          <a:stretch/>
        </p:blipFill>
        <p:spPr>
          <a:xfrm>
            <a:off x="23274" y="0"/>
            <a:ext cx="9120524" cy="5143501"/>
          </a:xfrm>
          <a:prstGeom prst="rect">
            <a:avLst/>
          </a:prstGeom>
          <a:noFill/>
          <a:ln>
            <a:noFill/>
          </a:ln>
        </p:spPr>
      </p:pic>
      <p:sp>
        <p:nvSpPr>
          <p:cNvPr id="106" name="Google Shape;106;p17"/>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Example</a:t>
            </a:r>
            <a:endParaRPr>
              <a:solidFill>
                <a:srgbClr val="FFFFFF"/>
              </a:solidFill>
              <a:latin typeface="Open Sans"/>
              <a:ea typeface="Open Sans"/>
              <a:cs typeface="Open Sans"/>
              <a:sym typeface="Open Sans"/>
            </a:endParaRPr>
          </a:p>
        </p:txBody>
      </p:sp>
      <p:cxnSp>
        <p:nvCxnSpPr>
          <p:cNvPr id="108" name="Google Shape;108;p17"/>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109" name="Google Shape;109;p17"/>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110" name="Google Shape;110;p17"/>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Problem review</a:t>
            </a:r>
            <a:endParaRPr sz="1400">
              <a:solidFill>
                <a:srgbClr val="FFFFFF"/>
              </a:solidFill>
              <a:latin typeface="Open Sans SemiBold"/>
              <a:ea typeface="Open Sans SemiBold"/>
              <a:cs typeface="Open Sans SemiBold"/>
              <a:sym typeface="Open Sans SemiBold"/>
            </a:endParaRPr>
          </a:p>
        </p:txBody>
      </p:sp>
      <p:sp>
        <p:nvSpPr>
          <p:cNvPr id="111" name="Google Shape;111;p17"/>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pic>
        <p:nvPicPr>
          <p:cNvPr id="112" name="Google Shape;112;p17"/>
          <p:cNvPicPr preferRelativeResize="0"/>
          <p:nvPr/>
        </p:nvPicPr>
        <p:blipFill>
          <a:blip r:embed="rId4">
            <a:alphaModFix/>
          </a:blip>
          <a:stretch>
            <a:fillRect/>
          </a:stretch>
        </p:blipFill>
        <p:spPr>
          <a:xfrm>
            <a:off x="2860676" y="1860900"/>
            <a:ext cx="3784300" cy="2838225"/>
          </a:xfrm>
          <a:prstGeom prst="rect">
            <a:avLst/>
          </a:prstGeom>
          <a:noFill/>
          <a:ln>
            <a:noFill/>
          </a:ln>
          <a:effectLst>
            <a:outerShdw blurRad="57150" rotWithShape="0" algn="bl" dir="5400000" dist="19050">
              <a:srgbClr val="000000">
                <a:alpha val="50000"/>
              </a:srgbClr>
            </a:outerShdw>
          </a:effectLst>
        </p:spPr>
      </p:pic>
      <p:sp>
        <p:nvSpPr>
          <p:cNvPr id="113" name="Google Shape;113;p17"/>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114" name="Google Shape;114;p17"/>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b="29030" l="0" r="11316" t="19212"/>
          <a:stretch/>
        </p:blipFill>
        <p:spPr>
          <a:xfrm>
            <a:off x="23274" y="0"/>
            <a:ext cx="9120524" cy="5143501"/>
          </a:xfrm>
          <a:prstGeom prst="rect">
            <a:avLst/>
          </a:prstGeom>
          <a:noFill/>
          <a:ln>
            <a:noFill/>
          </a:ln>
        </p:spPr>
      </p:pic>
      <p:sp>
        <p:nvSpPr>
          <p:cNvPr id="120" name="Google Shape;120;p18"/>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Example</a:t>
            </a:r>
            <a:endParaRPr>
              <a:solidFill>
                <a:srgbClr val="FFFFFF"/>
              </a:solidFill>
              <a:latin typeface="Open Sans"/>
              <a:ea typeface="Open Sans"/>
              <a:cs typeface="Open Sans"/>
              <a:sym typeface="Open Sans"/>
            </a:endParaRPr>
          </a:p>
        </p:txBody>
      </p:sp>
      <p:cxnSp>
        <p:nvCxnSpPr>
          <p:cNvPr id="122" name="Google Shape;122;p18"/>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123" name="Google Shape;123;p18"/>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124" name="Google Shape;124;p18"/>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Problem review</a:t>
            </a:r>
            <a:endParaRPr sz="1400">
              <a:solidFill>
                <a:srgbClr val="FFFFFF"/>
              </a:solidFill>
              <a:latin typeface="Open Sans SemiBold"/>
              <a:ea typeface="Open Sans SemiBold"/>
              <a:cs typeface="Open Sans SemiBold"/>
              <a:sym typeface="Open Sans SemiBold"/>
            </a:endParaRPr>
          </a:p>
        </p:txBody>
      </p:sp>
      <p:sp>
        <p:nvSpPr>
          <p:cNvPr id="125" name="Google Shape;125;p18"/>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126" name="Google Shape;126;p18"/>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pic>
        <p:nvPicPr>
          <p:cNvPr id="127" name="Google Shape;127;p18"/>
          <p:cNvPicPr preferRelativeResize="0"/>
          <p:nvPr/>
        </p:nvPicPr>
        <p:blipFill>
          <a:blip r:embed="rId4">
            <a:alphaModFix/>
          </a:blip>
          <a:stretch>
            <a:fillRect/>
          </a:stretch>
        </p:blipFill>
        <p:spPr>
          <a:xfrm>
            <a:off x="2860675" y="1863179"/>
            <a:ext cx="3784300" cy="2838237"/>
          </a:xfrm>
          <a:prstGeom prst="rect">
            <a:avLst/>
          </a:prstGeom>
          <a:noFill/>
          <a:ln>
            <a:noFill/>
          </a:ln>
          <a:effectLst>
            <a:outerShdw blurRad="57150" rotWithShape="0" algn="bl" dir="5400000" dist="19050">
              <a:srgbClr val="000000">
                <a:alpha val="50000"/>
              </a:srgbClr>
            </a:outerShdw>
          </a:effectLst>
        </p:spPr>
      </p:pic>
      <p:sp>
        <p:nvSpPr>
          <p:cNvPr id="128" name="Google Shape;128;p18"/>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32" name="Shape 132"/>
        <p:cNvGrpSpPr/>
        <p:nvPr/>
      </p:nvGrpSpPr>
      <p:grpSpPr>
        <a:xfrm>
          <a:off x="0" y="0"/>
          <a:ext cx="0" cy="0"/>
          <a:chOff x="0" y="0"/>
          <a:chExt cx="0" cy="0"/>
        </a:xfrm>
      </p:grpSpPr>
      <p:pic>
        <p:nvPicPr>
          <p:cNvPr id="133" name="Google Shape;133;p19"/>
          <p:cNvPicPr preferRelativeResize="0"/>
          <p:nvPr/>
        </p:nvPicPr>
        <p:blipFill rotWithShape="1">
          <a:blip r:embed="rId3">
            <a:alphaModFix/>
          </a:blip>
          <a:srcRect b="29030" l="0" r="11316" t="19212"/>
          <a:stretch/>
        </p:blipFill>
        <p:spPr>
          <a:xfrm>
            <a:off x="23274" y="0"/>
            <a:ext cx="9120524" cy="5143501"/>
          </a:xfrm>
          <a:prstGeom prst="rect">
            <a:avLst/>
          </a:prstGeom>
          <a:noFill/>
          <a:ln>
            <a:noFill/>
          </a:ln>
        </p:spPr>
      </p:pic>
      <p:sp>
        <p:nvSpPr>
          <p:cNvPr id="134" name="Google Shape;134;p19"/>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9"/>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136" name="Google Shape;136;p19"/>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137" name="Google Shape;137;p19"/>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Problem review</a:t>
            </a:r>
            <a:endParaRPr sz="1400">
              <a:solidFill>
                <a:srgbClr val="FFFFFF"/>
              </a:solidFill>
              <a:latin typeface="Open Sans SemiBold"/>
              <a:ea typeface="Open Sans SemiBold"/>
              <a:cs typeface="Open Sans SemiBold"/>
              <a:sym typeface="Open Sans SemiBold"/>
            </a:endParaRPr>
          </a:p>
        </p:txBody>
      </p:sp>
      <p:sp>
        <p:nvSpPr>
          <p:cNvPr id="138" name="Google Shape;138;p19"/>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139" name="Google Shape;139;p19"/>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140" name="Google Shape;140;p19"/>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Online response</a:t>
            </a:r>
            <a:endParaRPr>
              <a:solidFill>
                <a:srgbClr val="FFFFFF"/>
              </a:solidFill>
              <a:latin typeface="Open Sans"/>
              <a:ea typeface="Open Sans"/>
              <a:cs typeface="Open Sans"/>
              <a:sym typeface="Open Sans"/>
            </a:endParaRPr>
          </a:p>
        </p:txBody>
      </p:sp>
      <p:pic>
        <p:nvPicPr>
          <p:cNvPr id="141" name="Google Shape;141;p19"/>
          <p:cNvPicPr preferRelativeResize="0"/>
          <p:nvPr/>
        </p:nvPicPr>
        <p:blipFill>
          <a:blip r:embed="rId4">
            <a:alphaModFix/>
          </a:blip>
          <a:stretch>
            <a:fillRect/>
          </a:stretch>
        </p:blipFill>
        <p:spPr>
          <a:xfrm>
            <a:off x="2860675" y="2536868"/>
            <a:ext cx="5504447" cy="616559"/>
          </a:xfrm>
          <a:prstGeom prst="rect">
            <a:avLst/>
          </a:prstGeom>
          <a:noFill/>
          <a:ln>
            <a:noFill/>
          </a:ln>
          <a:effectLst>
            <a:outerShdw blurRad="57150" rotWithShape="0" algn="bl" dir="5400000" dist="19050">
              <a:srgbClr val="000000">
                <a:alpha val="50000"/>
              </a:srgbClr>
            </a:outerShdw>
          </a:effectLst>
        </p:spPr>
      </p:pic>
      <p:pic>
        <p:nvPicPr>
          <p:cNvPr id="142" name="Google Shape;142;p19"/>
          <p:cNvPicPr preferRelativeResize="0"/>
          <p:nvPr/>
        </p:nvPicPr>
        <p:blipFill>
          <a:blip r:embed="rId5">
            <a:alphaModFix/>
          </a:blip>
          <a:stretch>
            <a:fillRect/>
          </a:stretch>
        </p:blipFill>
        <p:spPr>
          <a:xfrm>
            <a:off x="2860675" y="3371777"/>
            <a:ext cx="5504450" cy="1149624"/>
          </a:xfrm>
          <a:prstGeom prst="rect">
            <a:avLst/>
          </a:prstGeom>
          <a:noFill/>
          <a:ln>
            <a:noFill/>
          </a:ln>
          <a:effectLst>
            <a:outerShdw blurRad="57150" rotWithShape="0" algn="bl" dir="5400000" dist="19050">
              <a:srgbClr val="000000">
                <a:alpha val="50000"/>
              </a:srgbClr>
            </a:outerShdw>
          </a:effectLst>
        </p:spPr>
      </p:pic>
      <p:pic>
        <p:nvPicPr>
          <p:cNvPr id="143" name="Google Shape;143;p19"/>
          <p:cNvPicPr preferRelativeResize="0"/>
          <p:nvPr/>
        </p:nvPicPr>
        <p:blipFill rotWithShape="1">
          <a:blip r:embed="rId6">
            <a:alphaModFix/>
          </a:blip>
          <a:srcRect b="-9" l="1478" r="1245" t="8459"/>
          <a:stretch/>
        </p:blipFill>
        <p:spPr>
          <a:xfrm>
            <a:off x="2860675" y="1799702"/>
            <a:ext cx="5504450" cy="518823"/>
          </a:xfrm>
          <a:prstGeom prst="rect">
            <a:avLst/>
          </a:prstGeom>
          <a:noFill/>
          <a:ln>
            <a:noFill/>
          </a:ln>
          <a:effectLst>
            <a:outerShdw blurRad="57150" rotWithShape="0" algn="bl" dir="5400000" dist="19050">
              <a:srgbClr val="000000">
                <a:alpha val="50000"/>
              </a:srgbClr>
            </a:outerShdw>
          </a:effectLst>
        </p:spPr>
      </p:pic>
      <p:sp>
        <p:nvSpPr>
          <p:cNvPr id="144" name="Google Shape;144;p19"/>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Co-design recap</a:t>
            </a:r>
            <a:endParaRPr sz="1400">
              <a:solidFill>
                <a:srgbClr val="FFFFFF"/>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48" name="Shape 148"/>
        <p:cNvGrpSpPr/>
        <p:nvPr/>
      </p:nvGrpSpPr>
      <p:grpSpPr>
        <a:xfrm>
          <a:off x="0" y="0"/>
          <a:ext cx="0" cy="0"/>
          <a:chOff x="0" y="0"/>
          <a:chExt cx="0" cy="0"/>
        </a:xfrm>
      </p:grpSpPr>
      <p:pic>
        <p:nvPicPr>
          <p:cNvPr id="149" name="Google Shape;149;p20"/>
          <p:cNvPicPr preferRelativeResize="0"/>
          <p:nvPr/>
        </p:nvPicPr>
        <p:blipFill rotWithShape="1">
          <a:blip r:embed="rId3">
            <a:alphaModFix/>
          </a:blip>
          <a:srcRect b="15648" l="0" r="1107" t="9478"/>
          <a:stretch/>
        </p:blipFill>
        <p:spPr>
          <a:xfrm>
            <a:off x="23274" y="-35225"/>
            <a:ext cx="9120527" cy="5178601"/>
          </a:xfrm>
          <a:prstGeom prst="rect">
            <a:avLst/>
          </a:prstGeom>
          <a:noFill/>
          <a:ln>
            <a:noFill/>
          </a:ln>
        </p:spPr>
      </p:pic>
      <p:sp>
        <p:nvSpPr>
          <p:cNvPr id="150" name="Google Shape;150;p20"/>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0"/>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152" name="Google Shape;152;p20"/>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153" name="Google Shape;153;p20"/>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Problem review</a:t>
            </a:r>
            <a:endParaRPr sz="1400">
              <a:solidFill>
                <a:srgbClr val="FFFFFF"/>
              </a:solidFill>
              <a:latin typeface="Open Sans Light"/>
              <a:ea typeface="Open Sans Light"/>
              <a:cs typeface="Open Sans Light"/>
              <a:sym typeface="Open Sans Light"/>
            </a:endParaRPr>
          </a:p>
        </p:txBody>
      </p:sp>
      <p:sp>
        <p:nvSpPr>
          <p:cNvPr id="154" name="Google Shape;154;p20"/>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Co-design recap</a:t>
            </a:r>
            <a:endParaRPr sz="1400">
              <a:solidFill>
                <a:srgbClr val="FFFFFF"/>
              </a:solidFill>
              <a:latin typeface="Open Sans SemiBold"/>
              <a:ea typeface="Open Sans SemiBold"/>
              <a:cs typeface="Open Sans SemiBold"/>
              <a:sym typeface="Open Sans SemiBold"/>
            </a:endParaRPr>
          </a:p>
        </p:txBody>
      </p:sp>
      <p:sp>
        <p:nvSpPr>
          <p:cNvPr id="155" name="Google Shape;155;p20"/>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156" name="Google Shape;156;p20"/>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157" name="Google Shape;157;p20"/>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Co-design recap</a:t>
            </a:r>
            <a:endParaRPr>
              <a:solidFill>
                <a:srgbClr val="FFFFFF"/>
              </a:solidFill>
              <a:latin typeface="Open Sans"/>
              <a:ea typeface="Open Sans"/>
              <a:cs typeface="Open Sans"/>
              <a:sym typeface="Open Sans"/>
            </a:endParaRPr>
          </a:p>
        </p:txBody>
      </p:sp>
      <p:sp>
        <p:nvSpPr>
          <p:cNvPr id="158" name="Google Shape;158;p20"/>
          <p:cNvSpPr txBox="1"/>
          <p:nvPr>
            <p:ph idx="1" type="body"/>
          </p:nvPr>
        </p:nvSpPr>
        <p:spPr>
          <a:xfrm>
            <a:off x="2757425" y="2152049"/>
            <a:ext cx="4961100" cy="17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Light"/>
                <a:ea typeface="Open Sans Light"/>
                <a:cs typeface="Open Sans Light"/>
                <a:sym typeface="Open Sans Light"/>
              </a:rPr>
              <a:t>Participatory design sessions with </a:t>
            </a:r>
            <a:br>
              <a:rPr lang="en">
                <a:solidFill>
                  <a:srgbClr val="FFFFFF"/>
                </a:solidFill>
                <a:latin typeface="Open Sans Light"/>
                <a:ea typeface="Open Sans Light"/>
                <a:cs typeface="Open Sans Light"/>
                <a:sym typeface="Open Sans Light"/>
              </a:rPr>
            </a:br>
            <a:r>
              <a:rPr lang="en">
                <a:solidFill>
                  <a:srgbClr val="FFFFFF"/>
                </a:solidFill>
                <a:latin typeface="Open Sans Light"/>
                <a:ea typeface="Open Sans Light"/>
                <a:cs typeface="Open Sans Light"/>
                <a:sym typeface="Open Sans Light"/>
              </a:rPr>
              <a:t>pedestrians, bikers, and drivers</a:t>
            </a:r>
            <a:endParaRPr>
              <a:solidFill>
                <a:srgbClr val="FFFFFF"/>
              </a:solidFill>
              <a:latin typeface="Open Sans Light"/>
              <a:ea typeface="Open Sans Light"/>
              <a:cs typeface="Open Sans Light"/>
              <a:sym typeface="Open Sans Light"/>
            </a:endParaRPr>
          </a:p>
          <a:p>
            <a:pPr indent="0" lvl="0" marL="0" rtl="0" algn="l">
              <a:spcBef>
                <a:spcPts val="1600"/>
              </a:spcBef>
              <a:spcAft>
                <a:spcPts val="0"/>
              </a:spcAft>
              <a:buNone/>
            </a:pPr>
            <a:r>
              <a:rPr lang="en">
                <a:solidFill>
                  <a:srgbClr val="FFFFFF"/>
                </a:solidFill>
                <a:latin typeface="Open Sans Light"/>
                <a:ea typeface="Open Sans Light"/>
                <a:cs typeface="Open Sans Light"/>
                <a:sym typeface="Open Sans Light"/>
              </a:rPr>
              <a:t>Instrument social change</a:t>
            </a:r>
            <a:endParaRPr>
              <a:solidFill>
                <a:srgbClr val="FFFFFF"/>
              </a:solidFill>
              <a:latin typeface="Open Sans Light"/>
              <a:ea typeface="Open Sans Light"/>
              <a:cs typeface="Open Sans Light"/>
              <a:sym typeface="Open Sans Light"/>
            </a:endParaRPr>
          </a:p>
          <a:p>
            <a:pPr indent="0" lvl="0" marL="0" rtl="0" algn="l">
              <a:spcBef>
                <a:spcPts val="1600"/>
              </a:spcBef>
              <a:spcAft>
                <a:spcPts val="0"/>
              </a:spcAft>
              <a:buNone/>
            </a:pPr>
            <a:r>
              <a:rPr lang="en">
                <a:solidFill>
                  <a:srgbClr val="FFFFFF"/>
                </a:solidFill>
                <a:latin typeface="Open Sans Light"/>
                <a:ea typeface="Open Sans Light"/>
                <a:cs typeface="Open Sans Light"/>
                <a:sym typeface="Open Sans Light"/>
              </a:rPr>
              <a:t>Add to conversation at the city level</a:t>
            </a:r>
            <a:endParaRPr>
              <a:solidFill>
                <a:srgbClr val="FFFFFF"/>
              </a:solidFill>
              <a:latin typeface="Open Sans Light"/>
              <a:ea typeface="Open Sans Light"/>
              <a:cs typeface="Open Sans Light"/>
              <a:sym typeface="Open Sans Light"/>
            </a:endParaRPr>
          </a:p>
          <a:p>
            <a:pPr indent="0" lvl="0" marL="0" rtl="0" algn="l">
              <a:spcBef>
                <a:spcPts val="1600"/>
              </a:spcBef>
              <a:spcAft>
                <a:spcPts val="1600"/>
              </a:spcAft>
              <a:buNone/>
            </a:pPr>
            <a:r>
              <a:t/>
            </a:r>
            <a:endParaRPr>
              <a:solidFill>
                <a:srgbClr val="FFFFFF"/>
              </a:solidFill>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b="15648" l="0" r="1107" t="9478"/>
          <a:stretch/>
        </p:blipFill>
        <p:spPr>
          <a:xfrm>
            <a:off x="23274" y="-35225"/>
            <a:ext cx="9120527" cy="5178601"/>
          </a:xfrm>
          <a:prstGeom prst="rect">
            <a:avLst/>
          </a:prstGeom>
          <a:noFill/>
          <a:ln>
            <a:noFill/>
          </a:ln>
        </p:spPr>
      </p:pic>
      <p:sp>
        <p:nvSpPr>
          <p:cNvPr id="164" name="Google Shape;164;p21"/>
          <p:cNvSpPr/>
          <p:nvPr/>
        </p:nvSpPr>
        <p:spPr>
          <a:xfrm>
            <a:off x="-201" y="-35225"/>
            <a:ext cx="9144000" cy="5178600"/>
          </a:xfrm>
          <a:prstGeom prst="rect">
            <a:avLst/>
          </a:prstGeom>
          <a:solidFill>
            <a:srgbClr val="262626">
              <a:alpha val="8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21"/>
          <p:cNvCxnSpPr/>
          <p:nvPr/>
        </p:nvCxnSpPr>
        <p:spPr>
          <a:xfrm>
            <a:off x="2413525" y="930450"/>
            <a:ext cx="0" cy="3282600"/>
          </a:xfrm>
          <a:prstGeom prst="straightConnector1">
            <a:avLst/>
          </a:prstGeom>
          <a:noFill/>
          <a:ln cap="flat" cmpd="sng" w="9525">
            <a:solidFill>
              <a:srgbClr val="FFFFFF"/>
            </a:solidFill>
            <a:prstDash val="solid"/>
            <a:round/>
            <a:headEnd len="med" w="med" type="none"/>
            <a:tailEnd len="med" w="med" type="none"/>
          </a:ln>
        </p:spPr>
      </p:cxnSp>
      <p:sp>
        <p:nvSpPr>
          <p:cNvPr id="166" name="Google Shape;166;p21"/>
          <p:cNvSpPr txBox="1"/>
          <p:nvPr>
            <p:ph idx="1" type="body"/>
          </p:nvPr>
        </p:nvSpPr>
        <p:spPr>
          <a:xfrm>
            <a:off x="732475" y="1382400"/>
            <a:ext cx="12339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Thank you</a:t>
            </a:r>
            <a:endParaRPr sz="1400">
              <a:solidFill>
                <a:srgbClr val="FFFFFF"/>
              </a:solidFill>
              <a:latin typeface="Open Sans Light"/>
              <a:ea typeface="Open Sans Light"/>
              <a:cs typeface="Open Sans Light"/>
              <a:sym typeface="Open Sans Light"/>
            </a:endParaRPr>
          </a:p>
        </p:txBody>
      </p:sp>
      <p:sp>
        <p:nvSpPr>
          <p:cNvPr id="167" name="Google Shape;167;p21"/>
          <p:cNvSpPr txBox="1"/>
          <p:nvPr>
            <p:ph idx="1" type="body"/>
          </p:nvPr>
        </p:nvSpPr>
        <p:spPr>
          <a:xfrm>
            <a:off x="210175" y="19158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Problem review</a:t>
            </a:r>
            <a:endParaRPr sz="1400">
              <a:solidFill>
                <a:srgbClr val="FFFFFF"/>
              </a:solidFill>
              <a:latin typeface="Open Sans Light"/>
              <a:ea typeface="Open Sans Light"/>
              <a:cs typeface="Open Sans Light"/>
              <a:sym typeface="Open Sans Light"/>
            </a:endParaRPr>
          </a:p>
        </p:txBody>
      </p:sp>
      <p:sp>
        <p:nvSpPr>
          <p:cNvPr id="168" name="Google Shape;168;p21"/>
          <p:cNvSpPr txBox="1"/>
          <p:nvPr>
            <p:ph idx="1" type="body"/>
          </p:nvPr>
        </p:nvSpPr>
        <p:spPr>
          <a:xfrm>
            <a:off x="210175" y="24492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SemiBold"/>
                <a:ea typeface="Open Sans SemiBold"/>
                <a:cs typeface="Open Sans SemiBold"/>
                <a:sym typeface="Open Sans SemiBold"/>
              </a:rPr>
              <a:t>Co-design recap</a:t>
            </a:r>
            <a:endParaRPr sz="1400">
              <a:solidFill>
                <a:srgbClr val="FFFFFF"/>
              </a:solidFill>
              <a:latin typeface="Open Sans SemiBold"/>
              <a:ea typeface="Open Sans SemiBold"/>
              <a:cs typeface="Open Sans SemiBold"/>
              <a:sym typeface="Open Sans SemiBold"/>
            </a:endParaRPr>
          </a:p>
        </p:txBody>
      </p:sp>
      <p:sp>
        <p:nvSpPr>
          <p:cNvPr id="169" name="Google Shape;169;p21"/>
          <p:cNvSpPr txBox="1"/>
          <p:nvPr>
            <p:ph idx="1" type="body"/>
          </p:nvPr>
        </p:nvSpPr>
        <p:spPr>
          <a:xfrm>
            <a:off x="210175" y="29826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Solution</a:t>
            </a:r>
            <a:endParaRPr sz="1400">
              <a:solidFill>
                <a:srgbClr val="FFFFFF"/>
              </a:solidFill>
              <a:latin typeface="Open Sans Light"/>
              <a:ea typeface="Open Sans Light"/>
              <a:cs typeface="Open Sans Light"/>
              <a:sym typeface="Open Sans Light"/>
            </a:endParaRPr>
          </a:p>
        </p:txBody>
      </p:sp>
      <p:sp>
        <p:nvSpPr>
          <p:cNvPr id="170" name="Google Shape;170;p21"/>
          <p:cNvSpPr txBox="1"/>
          <p:nvPr>
            <p:ph idx="1" type="body"/>
          </p:nvPr>
        </p:nvSpPr>
        <p:spPr>
          <a:xfrm>
            <a:off x="210175" y="3516000"/>
            <a:ext cx="1756200" cy="417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rgbClr val="FFFFFF"/>
                </a:solidFill>
                <a:latin typeface="Open Sans Light"/>
                <a:ea typeface="Open Sans Light"/>
                <a:cs typeface="Open Sans Light"/>
                <a:sym typeface="Open Sans Light"/>
              </a:rPr>
              <a:t>How you can help</a:t>
            </a:r>
            <a:endParaRPr sz="1400">
              <a:solidFill>
                <a:srgbClr val="FFFFFF"/>
              </a:solidFill>
              <a:latin typeface="Open Sans Light"/>
              <a:ea typeface="Open Sans Light"/>
              <a:cs typeface="Open Sans Light"/>
              <a:sym typeface="Open Sans Light"/>
            </a:endParaRPr>
          </a:p>
        </p:txBody>
      </p:sp>
      <p:sp>
        <p:nvSpPr>
          <p:cNvPr id="171" name="Google Shape;171;p21"/>
          <p:cNvSpPr txBox="1"/>
          <p:nvPr>
            <p:ph type="title"/>
          </p:nvPr>
        </p:nvSpPr>
        <p:spPr>
          <a:xfrm>
            <a:off x="2757425" y="1054950"/>
            <a:ext cx="523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Co-design recap</a:t>
            </a:r>
            <a:endParaRPr>
              <a:solidFill>
                <a:srgbClr val="FFFFFF"/>
              </a:solidFill>
              <a:latin typeface="Open Sans"/>
              <a:ea typeface="Open Sans"/>
              <a:cs typeface="Open Sans"/>
              <a:sym typeface="Open Sans"/>
            </a:endParaRPr>
          </a:p>
        </p:txBody>
      </p:sp>
      <p:pic>
        <p:nvPicPr>
          <p:cNvPr id="172" name="Google Shape;172;p21"/>
          <p:cNvPicPr preferRelativeResize="0"/>
          <p:nvPr/>
        </p:nvPicPr>
        <p:blipFill>
          <a:blip r:embed="rId4">
            <a:alphaModFix/>
          </a:blip>
          <a:stretch>
            <a:fillRect/>
          </a:stretch>
        </p:blipFill>
        <p:spPr>
          <a:xfrm>
            <a:off x="2860671" y="2050925"/>
            <a:ext cx="3131049" cy="2348275"/>
          </a:xfrm>
          <a:prstGeom prst="rect">
            <a:avLst/>
          </a:prstGeom>
          <a:noFill/>
          <a:ln>
            <a:noFill/>
          </a:ln>
        </p:spPr>
      </p:pic>
      <p:pic>
        <p:nvPicPr>
          <p:cNvPr id="173" name="Google Shape;173;p21"/>
          <p:cNvPicPr preferRelativeResize="0"/>
          <p:nvPr/>
        </p:nvPicPr>
        <p:blipFill>
          <a:blip r:embed="rId5">
            <a:alphaModFix/>
          </a:blip>
          <a:stretch>
            <a:fillRect/>
          </a:stretch>
        </p:blipFill>
        <p:spPr>
          <a:xfrm>
            <a:off x="6275834" y="2050914"/>
            <a:ext cx="2099717" cy="1574784"/>
          </a:xfrm>
          <a:prstGeom prst="rect">
            <a:avLst/>
          </a:prstGeom>
          <a:noFill/>
          <a:ln>
            <a:noFill/>
          </a:ln>
        </p:spPr>
      </p:pic>
      <p:pic>
        <p:nvPicPr>
          <p:cNvPr id="174" name="Google Shape;174;p21"/>
          <p:cNvPicPr preferRelativeResize="0"/>
          <p:nvPr/>
        </p:nvPicPr>
        <p:blipFill>
          <a:blip r:embed="rId6">
            <a:alphaModFix/>
          </a:blip>
          <a:stretch>
            <a:fillRect/>
          </a:stretch>
        </p:blipFill>
        <p:spPr>
          <a:xfrm>
            <a:off x="6275822" y="3820425"/>
            <a:ext cx="2099727" cy="11626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